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1" r:id="rId1"/>
  </p:sldMasterIdLst>
  <p:notesMasterIdLst>
    <p:notesMasterId r:id="rId21"/>
  </p:notesMasterIdLst>
  <p:sldIdLst>
    <p:sldId id="256" r:id="rId2"/>
    <p:sldId id="291" r:id="rId3"/>
    <p:sldId id="296" r:id="rId4"/>
    <p:sldId id="295" r:id="rId5"/>
    <p:sldId id="297" r:id="rId6"/>
    <p:sldId id="298" r:id="rId7"/>
    <p:sldId id="287" r:id="rId8"/>
    <p:sldId id="265" r:id="rId9"/>
    <p:sldId id="292" r:id="rId10"/>
    <p:sldId id="299" r:id="rId11"/>
    <p:sldId id="285" r:id="rId12"/>
    <p:sldId id="269" r:id="rId13"/>
    <p:sldId id="270" r:id="rId14"/>
    <p:sldId id="271" r:id="rId15"/>
    <p:sldId id="272" r:id="rId16"/>
    <p:sldId id="273" r:id="rId17"/>
    <p:sldId id="293" r:id="rId18"/>
    <p:sldId id="274" r:id="rId19"/>
    <p:sldId id="260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AA4"/>
    <a:srgbClr val="008CAA"/>
    <a:srgbClr val="1C9576"/>
    <a:srgbClr val="669E1D"/>
    <a:srgbClr val="E5C53F"/>
    <a:srgbClr val="C76B00"/>
    <a:srgbClr val="BA2947"/>
    <a:srgbClr val="B62A76"/>
    <a:srgbClr val="794B88"/>
    <a:srgbClr val="9E7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/>
  </p:normalViewPr>
  <p:slideViewPr>
    <p:cSldViewPr snapToGrid="0" snapToObjects="1">
      <p:cViewPr varScale="1">
        <p:scale>
          <a:sx n="63" d="100"/>
          <a:sy n="63" d="100"/>
        </p:scale>
        <p:origin x="7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7A1C9-2AAA-BF4E-A6D1-65E2A0F23D35}" type="datetimeFigureOut">
              <a:rPr kumimoji="1" lang="ja-JP" altLang="en-US" smtClean="0"/>
              <a:t>2022/1/20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6652A-1295-7648-8D7A-A4E26417065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15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AE7F-AF9C-4D14-9685-EB9F5086B877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14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0AE7F-AF9C-4D14-9685-EB9F5086B877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741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503379-72B0-4F5F-9518-C147C180F5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0000" y="2052000"/>
            <a:ext cx="8280000" cy="1440000"/>
          </a:xfrm>
        </p:spPr>
        <p:txBody>
          <a:bodyPr anchor="t" anchorCtr="0">
            <a:normAutofit/>
          </a:bodyPr>
          <a:lstStyle>
            <a:lvl1pPr algn="l">
              <a:lnSpc>
                <a:spcPct val="120000"/>
              </a:lnSpc>
              <a:defRPr sz="3200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書類タイトル</a:t>
            </a:r>
            <a:r>
              <a:rPr kumimoji="1" lang="ja-JP" altLang="en-US" dirty="0"/>
              <a:t>　</a:t>
            </a:r>
            <a:r>
              <a:rPr kumimoji="1" lang="en-US" altLang="ja-JP" dirty="0"/>
              <a:t>BIZ UDP</a:t>
            </a:r>
            <a:r>
              <a:rPr kumimoji="1" lang="ja-JP" altLang="en-US"/>
              <a:t>ゴシック</a:t>
            </a:r>
            <a:br>
              <a:rPr kumimoji="1" lang="en-US" altLang="ja-JP" dirty="0"/>
            </a:br>
            <a:r>
              <a:rPr kumimoji="1" lang="en-US" altLang="ja-JP" dirty="0"/>
              <a:t>Bold</a:t>
            </a:r>
            <a:r>
              <a:rPr kumimoji="1" lang="ja-JP" altLang="en-US"/>
              <a:t>　</a:t>
            </a:r>
            <a:r>
              <a:rPr kumimoji="1" lang="en-US" altLang="ja-JP" dirty="0"/>
              <a:t>32pt</a:t>
            </a:r>
            <a:endParaRPr kumimoji="1"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39305083-77DC-4847-A102-DC2B1BF169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20000" y="4140000"/>
            <a:ext cx="5400000" cy="723120"/>
          </a:xfr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b="1"/>
            </a:lvl1pPr>
          </a:lstStyle>
          <a:p>
            <a:pPr lvl="0"/>
            <a:r>
              <a:rPr kumimoji="1" lang="ja-JP" altLang="en-US"/>
              <a:t>会社名</a:t>
            </a:r>
            <a:br>
              <a:rPr kumimoji="1" lang="en-US" altLang="ja-JP" dirty="0"/>
            </a:br>
            <a:r>
              <a:rPr kumimoji="1" lang="ja-JP" altLang="en-US"/>
              <a:t>部署名</a:t>
            </a:r>
          </a:p>
        </p:txBody>
      </p:sp>
      <p:sp>
        <p:nvSpPr>
          <p:cNvPr id="15" name="テキスト プレースホルダー 8">
            <a:extLst>
              <a:ext uri="{FF2B5EF4-FFF2-40B4-BE49-F238E27FC236}">
                <a16:creationId xmlns:a16="http://schemas.microsoft.com/office/drawing/2014/main" id="{1F1760FA-5006-4940-92C8-CB67025054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20001" y="4863120"/>
            <a:ext cx="2160000" cy="723120"/>
          </a:xfrm>
        </p:spPr>
        <p:txBody>
          <a:bodyPr lIns="0" tIns="0" rIns="0" bIns="0"/>
          <a:lstStyle>
            <a:lvl1pPr marL="0" indent="0">
              <a:lnSpc>
                <a:spcPct val="125000"/>
              </a:lnSpc>
              <a:spcBef>
                <a:spcPts val="0"/>
              </a:spcBef>
              <a:buFontTx/>
              <a:buNone/>
              <a:defRPr b="0">
                <a:latin typeface="+mn-ea"/>
                <a:ea typeface="+mn-ea"/>
              </a:defRPr>
            </a:lvl1pPr>
          </a:lstStyle>
          <a:p>
            <a:pPr lvl="0"/>
            <a:r>
              <a:rPr kumimoji="1" lang="en-US" altLang="ja-JP" dirty="0"/>
              <a:t>2021</a:t>
            </a:r>
            <a:r>
              <a:rPr kumimoji="1" lang="ja-JP" altLang="en-US"/>
              <a:t>年</a:t>
            </a:r>
            <a:r>
              <a:rPr kumimoji="1" lang="en-US" altLang="ja-JP" dirty="0"/>
              <a:t>8</a:t>
            </a:r>
            <a:r>
              <a:rPr kumimoji="1" lang="ja-JP" altLang="en-US"/>
              <a:t>月</a:t>
            </a:r>
            <a:r>
              <a:rPr kumimoji="1" lang="en-US" altLang="ja-JP" dirty="0"/>
              <a:t>1</a:t>
            </a:r>
            <a:r>
              <a:rPr kumimoji="1" lang="ja-JP" altLang="en-US"/>
              <a:t>日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50B645-9AB3-0643-B3E8-DA1198B261A2}"/>
              </a:ext>
            </a:extLst>
          </p:cNvPr>
          <p:cNvSpPr txBox="1"/>
          <p:nvPr userDrawn="1"/>
        </p:nvSpPr>
        <p:spPr>
          <a:xfrm>
            <a:off x="9308100" y="6423025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sz="800" dirty="0">
                <a:solidFill>
                  <a:schemeClr val="bg1"/>
                </a:solidFill>
                <a:latin typeface="+mn-lt"/>
              </a:rPr>
              <a:t>Copyright © SCSK Corporation</a:t>
            </a:r>
            <a:endParaRPr lang="ja-JP" altLang="en-US" sz="8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7682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_1カラ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8A8EA9-77CB-4B97-B4F7-EA3B0C585C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ページタイトル　</a:t>
            </a:r>
            <a:r>
              <a:rPr kumimoji="1" lang="en" altLang="ja-JP" dirty="0"/>
              <a:t> BIZ UDP</a:t>
            </a:r>
            <a:r>
              <a:rPr kumimoji="1" lang="ja-JP" altLang="en-US"/>
              <a:t>ゴシック</a:t>
            </a:r>
            <a:r>
              <a:rPr kumimoji="1" lang="en-US" altLang="ja-JP" dirty="0"/>
              <a:t> Bold 24</a:t>
            </a:r>
            <a:r>
              <a:rPr kumimoji="1" lang="en" altLang="ja-JP" dirty="0" err="1"/>
              <a:t>pt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770D92-8421-4F00-8978-6CB2B773A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724" y="1259806"/>
            <a:ext cx="10747376" cy="4878194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DE6C6F6-5CA5-7F47-842D-257FC6977AC1}"/>
              </a:ext>
            </a:extLst>
          </p:cNvPr>
          <p:cNvSpPr txBox="1"/>
          <p:nvPr userDrawn="1"/>
        </p:nvSpPr>
        <p:spPr>
          <a:xfrm>
            <a:off x="11508000" y="6423025"/>
            <a:ext cx="288000" cy="180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3CDE2928-84EA-244F-9004-1B9C708E05D2}" type="slidenum">
              <a:rPr lang="ja-JP" altLang="en-US" sz="800" smtClean="0"/>
              <a:pPr algn="ctr"/>
              <a:t>‹#›</a:t>
            </a:fld>
            <a:endParaRPr lang="ja-JP" altLang="en-US" sz="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4611C28-06E7-0C49-BF2E-3E4D09E93847}"/>
              </a:ext>
            </a:extLst>
          </p:cNvPr>
          <p:cNvSpPr txBox="1"/>
          <p:nvPr userDrawn="1"/>
        </p:nvSpPr>
        <p:spPr>
          <a:xfrm>
            <a:off x="9308100" y="6423025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ja-JP" sz="800" dirty="0">
                <a:latin typeface="+mn-lt"/>
              </a:rPr>
              <a:t>Copyright © SCSK Corporation</a:t>
            </a:r>
            <a:endParaRPr lang="ja-JP" altLang="en-US" sz="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6140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エンドスライド_タグライ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96EB4459-36D3-D044-9ADE-C4BA1920C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7575" y="2813150"/>
            <a:ext cx="2880000" cy="123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56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F9AD0F-8AB2-4624-82F3-6E09F5C1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061F36-6558-4824-B858-03144395B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548248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911BD72-F461-4A6E-800A-EE1ACBC3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270000"/>
            <a:ext cx="9360000" cy="36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5AB57B-0C48-43F2-8623-E92447104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60000"/>
            <a:ext cx="10746000" cy="48780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32164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7" r:id="rId2"/>
    <p:sldLayoutId id="2147483688" r:id="rId3"/>
    <p:sldLayoutId id="214748368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9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224" userDrawn="1">
          <p15:clr>
            <a:srgbClr val="F26B43"/>
          </p15:clr>
        </p15:guide>
        <p15:guide id="4" pos="45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orient="horz" pos="40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C9EC289-9A23-7A4E-B86B-AEEEDEF10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000" y="2052000"/>
            <a:ext cx="9515360" cy="1440000"/>
          </a:xfrm>
        </p:spPr>
        <p:txBody>
          <a:bodyPr>
            <a:normAutofit/>
          </a:bodyPr>
          <a:lstStyle/>
          <a:p>
            <a:r>
              <a:rPr lang="en-US" altLang="ja-JP" sz="4000" dirty="0"/>
              <a:t>Deep</a:t>
            </a:r>
            <a:r>
              <a:rPr lang="ja-JP" altLang="en-US" sz="4000" dirty="0"/>
              <a:t> </a:t>
            </a:r>
            <a:r>
              <a:rPr lang="en-US" altLang="ja-JP" sz="4000" dirty="0"/>
              <a:t>Learning</a:t>
            </a:r>
            <a:r>
              <a:rPr lang="ja-JP" altLang="en-US" sz="4000" dirty="0"/>
              <a:t> を使った動画の修復</a:t>
            </a:r>
            <a:br>
              <a:rPr lang="en-US" altLang="ja-JP" sz="4000" dirty="0"/>
            </a:br>
            <a:endParaRPr lang="ja-JP" altLang="en-US" sz="4000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8224E38-D777-7645-9D4F-B3BE75D9D9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0000" y="4798646"/>
            <a:ext cx="6355600" cy="440709"/>
          </a:xfrm>
        </p:spPr>
        <p:txBody>
          <a:bodyPr>
            <a:noAutofit/>
          </a:bodyPr>
          <a:lstStyle/>
          <a:p>
            <a:r>
              <a:rPr lang="ja-JP" altLang="en-US" sz="2400" dirty="0"/>
              <a:t>サーバ技術部　第三課</a:t>
            </a:r>
            <a:endParaRPr lang="en-US" altLang="ja-JP" sz="2400" dirty="0"/>
          </a:p>
          <a:p>
            <a:r>
              <a:rPr lang="en-US" altLang="ja-JP" sz="2400" dirty="0"/>
              <a:t>Team Skunk works</a:t>
            </a:r>
            <a:r>
              <a:rPr lang="ja-JP" altLang="en-US" sz="2400" dirty="0"/>
              <a:t>（スカンクワークス）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073DEE19-87B0-B545-AD82-032BE02A86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42180" y="4245035"/>
            <a:ext cx="2160000" cy="553611"/>
          </a:xfrm>
        </p:spPr>
        <p:txBody>
          <a:bodyPr>
            <a:normAutofit/>
          </a:bodyPr>
          <a:lstStyle/>
          <a:p>
            <a:r>
              <a:rPr lang="en-US" altLang="ja-JP" sz="2000" b="1" dirty="0"/>
              <a:t>2022</a:t>
            </a:r>
            <a:r>
              <a:rPr lang="ja-JP" altLang="en-US" sz="2000" b="1" dirty="0"/>
              <a:t>年</a:t>
            </a:r>
            <a:r>
              <a:rPr lang="en-US" altLang="ja-JP" sz="2000" b="1" dirty="0"/>
              <a:t>1</a:t>
            </a:r>
            <a:r>
              <a:rPr lang="ja-JP" altLang="en-US" sz="2000" b="1" dirty="0"/>
              <a:t>月</a:t>
            </a:r>
            <a:r>
              <a:rPr lang="en-US" altLang="ja-JP" sz="2000" b="1" dirty="0"/>
              <a:t>24</a:t>
            </a:r>
            <a:r>
              <a:rPr lang="ja-JP" altLang="en-US" sz="2000" b="1" dirty="0"/>
              <a:t>日</a:t>
            </a:r>
          </a:p>
        </p:txBody>
      </p:sp>
      <p:pic>
        <p:nvPicPr>
          <p:cNvPr id="1026" name="Picture 2" descr="スカンクのイラスト | かわいいフリー素材集 いらすとや">
            <a:extLst>
              <a:ext uri="{FF2B5EF4-FFF2-40B4-BE49-F238E27FC236}">
                <a16:creationId xmlns:a16="http://schemas.microsoft.com/office/drawing/2014/main" id="{876EC153-0915-429B-B296-35343B00D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187" y="3942612"/>
            <a:ext cx="2394626" cy="239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116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783F2B-301D-45F6-8975-CDE799A8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229360"/>
            <a:ext cx="9360000" cy="360000"/>
          </a:xfrm>
        </p:spPr>
        <p:txBody>
          <a:bodyPr>
            <a:noAutofit/>
          </a:bodyPr>
          <a:lstStyle/>
          <a:p>
            <a:r>
              <a:rPr kumimoji="1" lang="en-US" altLang="ja-JP" sz="3200" dirty="0"/>
              <a:t>Google </a:t>
            </a:r>
            <a:r>
              <a:rPr kumimoji="1" lang="en-US" altLang="ja-JP" sz="3200" dirty="0" err="1"/>
              <a:t>Colaboratory</a:t>
            </a:r>
            <a:endParaRPr kumimoji="1" lang="ja-JP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802FCC-B1F8-4B83-A5A9-C0A1DB35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120" y="888793"/>
            <a:ext cx="6770430" cy="5838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223B152-193C-4657-BD81-7835798F0931}"/>
              </a:ext>
            </a:extLst>
          </p:cNvPr>
          <p:cNvSpPr/>
          <p:nvPr/>
        </p:nvSpPr>
        <p:spPr>
          <a:xfrm>
            <a:off x="2965027" y="1930399"/>
            <a:ext cx="199813" cy="1947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AA4B649E-67F1-4855-BED0-C3B7FB20C3A3}"/>
              </a:ext>
            </a:extLst>
          </p:cNvPr>
          <p:cNvSpPr/>
          <p:nvPr/>
        </p:nvSpPr>
        <p:spPr>
          <a:xfrm>
            <a:off x="2965027" y="3107266"/>
            <a:ext cx="199813" cy="1947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66984EFD-66ED-466E-8CDB-0C55C49868D1}"/>
              </a:ext>
            </a:extLst>
          </p:cNvPr>
          <p:cNvSpPr/>
          <p:nvPr/>
        </p:nvSpPr>
        <p:spPr>
          <a:xfrm>
            <a:off x="2965027" y="4444999"/>
            <a:ext cx="199813" cy="1947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D18201BA-C280-43DC-A12B-067D1C5D7FC8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1908996" y="2096614"/>
            <a:ext cx="1085293" cy="88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2FE73C6F-94F6-4504-A301-ACA74017A2B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1996440" y="3204633"/>
            <a:ext cx="9685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19EB19B-F61E-44FA-9AE2-16964117CD3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848273" y="3462866"/>
            <a:ext cx="1146016" cy="1010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078B769-27FE-41FE-B460-EB97ED144DA2}"/>
              </a:ext>
            </a:extLst>
          </p:cNvPr>
          <p:cNvSpPr txBox="1"/>
          <p:nvPr/>
        </p:nvSpPr>
        <p:spPr>
          <a:xfrm>
            <a:off x="381103" y="2930149"/>
            <a:ext cx="17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クリックするとコードを実行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1178F3C-3B0C-4569-AE52-146204ABC270}"/>
              </a:ext>
            </a:extLst>
          </p:cNvPr>
          <p:cNvSpPr/>
          <p:nvPr/>
        </p:nvSpPr>
        <p:spPr>
          <a:xfrm>
            <a:off x="3164840" y="4097866"/>
            <a:ext cx="868680" cy="1947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4355FB72-4A2A-4A19-82B1-CB8145F38B14}"/>
              </a:ext>
            </a:extLst>
          </p:cNvPr>
          <p:cNvSpPr/>
          <p:nvPr/>
        </p:nvSpPr>
        <p:spPr>
          <a:xfrm>
            <a:off x="3164840" y="2742920"/>
            <a:ext cx="868680" cy="194733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B5C92AD9-712F-4656-8686-1C223F1ECF9A}"/>
              </a:ext>
            </a:extLst>
          </p:cNvPr>
          <p:cNvCxnSpPr>
            <a:cxnSpLocks/>
            <a:endCxn id="12" idx="5"/>
          </p:cNvCxnSpPr>
          <p:nvPr/>
        </p:nvCxnSpPr>
        <p:spPr>
          <a:xfrm flipH="1" flipV="1">
            <a:off x="3906305" y="2909135"/>
            <a:ext cx="1895056" cy="13834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1EB7CA1C-F12C-4A07-A560-11A96E566319}"/>
              </a:ext>
            </a:extLst>
          </p:cNvPr>
          <p:cNvCxnSpPr>
            <a:cxnSpLocks/>
          </p:cNvCxnSpPr>
          <p:nvPr/>
        </p:nvCxnSpPr>
        <p:spPr>
          <a:xfrm flipH="1" flipV="1">
            <a:off x="4072862" y="4195233"/>
            <a:ext cx="1767840" cy="2635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AB7913C-8BED-4C7D-AE88-897C63C5CD01}"/>
              </a:ext>
            </a:extLst>
          </p:cNvPr>
          <p:cNvSpPr txBox="1"/>
          <p:nvPr/>
        </p:nvSpPr>
        <p:spPr>
          <a:xfrm>
            <a:off x="6031782" y="4097866"/>
            <a:ext cx="17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クリックするとコードを</a:t>
            </a:r>
            <a:r>
              <a:rPr lang="ja-JP" altLang="en-US" dirty="0"/>
              <a:t>表示</a:t>
            </a:r>
            <a:endParaRPr kumimoji="1" lang="ja-JP" altLang="en-US" dirty="0"/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447A055-11A9-4C46-B460-44AD5A910628}"/>
              </a:ext>
            </a:extLst>
          </p:cNvPr>
          <p:cNvCxnSpPr/>
          <p:nvPr/>
        </p:nvCxnSpPr>
        <p:spPr>
          <a:xfrm>
            <a:off x="4072862" y="5692986"/>
            <a:ext cx="506313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097521E7-3D7C-4B5C-BE17-05FB38159B89}"/>
              </a:ext>
            </a:extLst>
          </p:cNvPr>
          <p:cNvCxnSpPr/>
          <p:nvPr/>
        </p:nvCxnSpPr>
        <p:spPr>
          <a:xfrm>
            <a:off x="4072862" y="5936826"/>
            <a:ext cx="506313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A2C234AA-735C-41E1-811C-B004FC84A4EB}"/>
              </a:ext>
            </a:extLst>
          </p:cNvPr>
          <p:cNvCxnSpPr/>
          <p:nvPr/>
        </p:nvCxnSpPr>
        <p:spPr>
          <a:xfrm>
            <a:off x="4033520" y="4077546"/>
            <a:ext cx="506313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682D7265-6E95-4DD4-ACF1-629A6F277B09}"/>
              </a:ext>
            </a:extLst>
          </p:cNvPr>
          <p:cNvCxnSpPr/>
          <p:nvPr/>
        </p:nvCxnSpPr>
        <p:spPr>
          <a:xfrm>
            <a:off x="4033520" y="2742920"/>
            <a:ext cx="5063138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577295DA-DBD6-46BE-9537-505631AEF993}"/>
              </a:ext>
            </a:extLst>
          </p:cNvPr>
          <p:cNvCxnSpPr>
            <a:cxnSpLocks/>
          </p:cNvCxnSpPr>
          <p:nvPr/>
        </p:nvCxnSpPr>
        <p:spPr>
          <a:xfrm flipH="1" flipV="1">
            <a:off x="8070282" y="2714402"/>
            <a:ext cx="1909087" cy="163379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D9BA368-359B-4E1F-8AC4-1FC1348CB3B1}"/>
              </a:ext>
            </a:extLst>
          </p:cNvPr>
          <p:cNvCxnSpPr>
            <a:cxnSpLocks/>
          </p:cNvCxnSpPr>
          <p:nvPr/>
        </p:nvCxnSpPr>
        <p:spPr>
          <a:xfrm flipH="1" flipV="1">
            <a:off x="8370416" y="4115081"/>
            <a:ext cx="1574782" cy="35347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49FCB5BB-6F19-486F-A56C-68C4002FB268}"/>
              </a:ext>
            </a:extLst>
          </p:cNvPr>
          <p:cNvCxnSpPr>
            <a:cxnSpLocks/>
          </p:cNvCxnSpPr>
          <p:nvPr/>
        </p:nvCxnSpPr>
        <p:spPr>
          <a:xfrm flipH="1">
            <a:off x="8404585" y="4592032"/>
            <a:ext cx="1574784" cy="108063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1240A877-11F2-42DA-8936-0EB99FDE5D1D}"/>
              </a:ext>
            </a:extLst>
          </p:cNvPr>
          <p:cNvCxnSpPr>
            <a:cxnSpLocks/>
          </p:cNvCxnSpPr>
          <p:nvPr/>
        </p:nvCxnSpPr>
        <p:spPr>
          <a:xfrm flipH="1">
            <a:off x="8716934" y="4717339"/>
            <a:ext cx="1262435" cy="115006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71FB0DB-A0D6-49BF-81C7-DF5719812157}"/>
              </a:ext>
            </a:extLst>
          </p:cNvPr>
          <p:cNvSpPr txBox="1"/>
          <p:nvPr/>
        </p:nvSpPr>
        <p:spPr>
          <a:xfrm>
            <a:off x="10066696" y="4150351"/>
            <a:ext cx="1774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パラメータを</a:t>
            </a:r>
            <a:endParaRPr kumimoji="1" lang="en-US" altLang="ja-JP" dirty="0"/>
          </a:p>
          <a:p>
            <a:r>
              <a:rPr lang="ja-JP" altLang="en-US" dirty="0"/>
              <a:t>入力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9042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 6">
            <a:extLst>
              <a:ext uri="{FF2B5EF4-FFF2-40B4-BE49-F238E27FC236}">
                <a16:creationId xmlns:a16="http://schemas.microsoft.com/office/drawing/2014/main" id="{D32B4DEB-9DA7-4E06-B255-D0ACFE3DF4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96289"/>
              </p:ext>
            </p:extLst>
          </p:nvPr>
        </p:nvGraphicFramePr>
        <p:xfrm>
          <a:off x="837882" y="1593698"/>
          <a:ext cx="10750554" cy="3670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231">
                  <a:extLst>
                    <a:ext uri="{9D8B030D-6E8A-4147-A177-3AD203B41FA5}">
                      <a16:colId xmlns:a16="http://schemas.microsoft.com/office/drawing/2014/main" val="751167544"/>
                    </a:ext>
                  </a:extLst>
                </a:gridCol>
                <a:gridCol w="2751909">
                  <a:extLst>
                    <a:ext uri="{9D8B030D-6E8A-4147-A177-3AD203B41FA5}">
                      <a16:colId xmlns:a16="http://schemas.microsoft.com/office/drawing/2014/main" val="1971223783"/>
                    </a:ext>
                  </a:extLst>
                </a:gridCol>
                <a:gridCol w="5819414">
                  <a:extLst>
                    <a:ext uri="{9D8B030D-6E8A-4147-A177-3AD203B41FA5}">
                      <a16:colId xmlns:a16="http://schemas.microsoft.com/office/drawing/2014/main" val="2838272279"/>
                    </a:ext>
                  </a:extLst>
                </a:gridCol>
              </a:tblGrid>
              <a:tr h="55158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ライブラリ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72010"/>
                  </a:ext>
                </a:extLst>
              </a:tr>
              <a:tr h="551580"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超解像度化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err="1"/>
                        <a:t>TecoGAN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低解像度の動画をフル</a:t>
                      </a:r>
                      <a:r>
                        <a:rPr lang="en-US" altLang="ja-JP" sz="2400" dirty="0"/>
                        <a:t>HD</a:t>
                      </a:r>
                      <a:r>
                        <a:rPr lang="ja-JP" altLang="en-US" sz="2400" dirty="0"/>
                        <a:t>化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926152"/>
                  </a:ext>
                </a:extLst>
              </a:tr>
              <a:tr h="551429"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カラー化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 err="1"/>
                        <a:t>DeOldify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モノクロ動画を</a:t>
                      </a:r>
                      <a:r>
                        <a:rPr lang="en-US" altLang="ja-JP" sz="2400" dirty="0"/>
                        <a:t>AI</a:t>
                      </a:r>
                      <a:r>
                        <a:rPr lang="ja-JP" altLang="en-US" sz="2400" dirty="0"/>
                        <a:t>で自動カラー化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39705"/>
                  </a:ext>
                </a:extLst>
              </a:tr>
              <a:tr h="551580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ノイズ低減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Deep</a:t>
                      </a:r>
                      <a:r>
                        <a:rPr kumimoji="1" lang="ja-JP" altLang="en-US" sz="2400" dirty="0"/>
                        <a:t> </a:t>
                      </a:r>
                      <a:r>
                        <a:rPr kumimoji="1" lang="en-US" altLang="ja-JP" sz="2400" dirty="0"/>
                        <a:t>Remaster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フィルムの</a:t>
                      </a:r>
                      <a:r>
                        <a:rPr kumimoji="1" lang="ja-JP" altLang="en-US" sz="2400" dirty="0"/>
                        <a:t>傷などを補正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101970"/>
                  </a:ext>
                </a:extLst>
              </a:tr>
              <a:tr h="551580"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顔画像の修復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9875" indent="-269875"/>
                      <a:r>
                        <a:rPr kumimoji="1" lang="ja-JP" altLang="en-US" sz="1800" dirty="0"/>
                        <a:t>１．</a:t>
                      </a:r>
                      <a:r>
                        <a:rPr kumimoji="1" lang="en-US" altLang="ja-JP" sz="1800" dirty="0"/>
                        <a:t>Bringing-Old-Photo-back-to-Life</a:t>
                      </a:r>
                    </a:p>
                    <a:p>
                      <a:r>
                        <a:rPr kumimoji="1" lang="en-US" altLang="ja-JP" sz="1800" dirty="0"/>
                        <a:t>2</a:t>
                      </a:r>
                      <a:r>
                        <a:rPr kumimoji="1" lang="ja-JP" altLang="en-US" sz="1800" dirty="0"/>
                        <a:t>．</a:t>
                      </a:r>
                      <a:r>
                        <a:rPr kumimoji="1" lang="en-US" altLang="ja-JP" sz="1800" dirty="0"/>
                        <a:t>GFPGAN</a:t>
                      </a:r>
                      <a:endParaRPr kumimoji="1" lang="ja-JP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ja-JP" altLang="en-US" sz="2400" dirty="0"/>
                        <a:t>動画から顔が映っている部分を判断し</a:t>
                      </a:r>
                      <a:r>
                        <a:rPr lang="en-US" altLang="ja-JP" sz="2400" dirty="0"/>
                        <a:t>AI</a:t>
                      </a:r>
                      <a:r>
                        <a:rPr lang="ja-JP" altLang="en-US" sz="2400" dirty="0"/>
                        <a:t>（</a:t>
                      </a:r>
                      <a:r>
                        <a:rPr lang="en-US" altLang="ja-JP" sz="2400" dirty="0"/>
                        <a:t>GAN</a:t>
                      </a:r>
                      <a:r>
                        <a:rPr lang="ja-JP" altLang="en-US" sz="2400" dirty="0"/>
                        <a:t>）により高画質化する</a:t>
                      </a:r>
                      <a:endParaRPr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59378"/>
                  </a:ext>
                </a:extLst>
              </a:tr>
              <a:tr h="550035">
                <a:tc>
                  <a:txBody>
                    <a:bodyPr/>
                    <a:lstStyle/>
                    <a:p>
                      <a:r>
                        <a:rPr kumimoji="1" lang="ja-JP" altLang="en-US" sz="2400" dirty="0"/>
                        <a:t>フレーム補間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400" dirty="0"/>
                        <a:t>DAIN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2400" dirty="0"/>
                        <a:t>フレーム数を増やすことで動きを滑らかに</a:t>
                      </a:r>
                      <a:endParaRPr kumimoji="1" lang="en-US" altLang="ja-JP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10402"/>
                  </a:ext>
                </a:extLst>
              </a:tr>
            </a:tbl>
          </a:graphicData>
        </a:graphic>
      </p:graphicFrame>
      <p:sp>
        <p:nvSpPr>
          <p:cNvPr id="7" name="タイトル 1">
            <a:extLst>
              <a:ext uri="{FF2B5EF4-FFF2-40B4-BE49-F238E27FC236}">
                <a16:creationId xmlns:a16="http://schemas.microsoft.com/office/drawing/2014/main" id="{3393BAD1-18BB-4301-B42D-90A3AF1C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205377"/>
            <a:ext cx="9359900" cy="360363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機能の説明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91C951-3CCF-4B78-AAE9-D7809D19ADB1}"/>
              </a:ext>
            </a:extLst>
          </p:cNvPr>
          <p:cNvSpPr txBox="1"/>
          <p:nvPr/>
        </p:nvSpPr>
        <p:spPr>
          <a:xfrm flipH="1">
            <a:off x="837882" y="997121"/>
            <a:ext cx="6365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利用可能な機能は以下の通り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A18403A-B9CD-4EFB-AEB7-F0C3C2F2F740}"/>
              </a:ext>
            </a:extLst>
          </p:cNvPr>
          <p:cNvSpPr txBox="1"/>
          <p:nvPr/>
        </p:nvSpPr>
        <p:spPr>
          <a:xfrm flipH="1">
            <a:off x="792162" y="5399214"/>
            <a:ext cx="10597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使いたい機能をユーザが選択可能（ただし超解像度化は自動的に適用される）</a:t>
            </a:r>
          </a:p>
        </p:txBody>
      </p:sp>
    </p:spTree>
    <p:extLst>
      <p:ext uri="{BB962C8B-B14F-4D97-AF65-F5344CB8AC3E}">
        <p14:creationId xmlns:p14="http://schemas.microsoft.com/office/powerpoint/2010/main" val="307474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197ADE94-78F5-4757-8D17-5F2EBC7114E8}"/>
              </a:ext>
            </a:extLst>
          </p:cNvPr>
          <p:cNvSpPr/>
          <p:nvPr/>
        </p:nvSpPr>
        <p:spPr>
          <a:xfrm>
            <a:off x="2088778" y="815934"/>
            <a:ext cx="9920342" cy="13643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矢印: 下 120">
            <a:extLst>
              <a:ext uri="{FF2B5EF4-FFF2-40B4-BE49-F238E27FC236}">
                <a16:creationId xmlns:a16="http://schemas.microsoft.com/office/drawing/2014/main" id="{87C2350C-CD19-49E8-8767-E2778B8E93B7}"/>
              </a:ext>
            </a:extLst>
          </p:cNvPr>
          <p:cNvSpPr/>
          <p:nvPr/>
        </p:nvSpPr>
        <p:spPr>
          <a:xfrm rot="10800000">
            <a:off x="2784261" y="1870644"/>
            <a:ext cx="422826" cy="1309324"/>
          </a:xfrm>
          <a:prstGeom prst="downArrow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矢印: 下 66">
            <a:extLst>
              <a:ext uri="{FF2B5EF4-FFF2-40B4-BE49-F238E27FC236}">
                <a16:creationId xmlns:a16="http://schemas.microsoft.com/office/drawing/2014/main" id="{CD7B8352-3716-461B-B966-D7A290544723}"/>
              </a:ext>
            </a:extLst>
          </p:cNvPr>
          <p:cNvSpPr/>
          <p:nvPr/>
        </p:nvSpPr>
        <p:spPr>
          <a:xfrm rot="10800000">
            <a:off x="9714485" y="1870645"/>
            <a:ext cx="422826" cy="646333"/>
          </a:xfrm>
          <a:prstGeom prst="downArrow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矢印: 下 124">
            <a:extLst>
              <a:ext uri="{FF2B5EF4-FFF2-40B4-BE49-F238E27FC236}">
                <a16:creationId xmlns:a16="http://schemas.microsoft.com/office/drawing/2014/main" id="{2AEC7509-8306-4F45-BEFD-11E3741830C1}"/>
              </a:ext>
            </a:extLst>
          </p:cNvPr>
          <p:cNvSpPr/>
          <p:nvPr/>
        </p:nvSpPr>
        <p:spPr>
          <a:xfrm rot="10800000">
            <a:off x="4441717" y="1870645"/>
            <a:ext cx="422826" cy="646333"/>
          </a:xfrm>
          <a:prstGeom prst="downArrow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矢印: 下 125">
            <a:extLst>
              <a:ext uri="{FF2B5EF4-FFF2-40B4-BE49-F238E27FC236}">
                <a16:creationId xmlns:a16="http://schemas.microsoft.com/office/drawing/2014/main" id="{D1D6B69A-B427-40FA-B950-B281FF75EFCD}"/>
              </a:ext>
            </a:extLst>
          </p:cNvPr>
          <p:cNvSpPr/>
          <p:nvPr/>
        </p:nvSpPr>
        <p:spPr>
          <a:xfrm rot="10800000">
            <a:off x="6059263" y="1870645"/>
            <a:ext cx="422826" cy="646333"/>
          </a:xfrm>
          <a:prstGeom prst="downArrow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8" name="矢印: 下 127">
            <a:extLst>
              <a:ext uri="{FF2B5EF4-FFF2-40B4-BE49-F238E27FC236}">
                <a16:creationId xmlns:a16="http://schemas.microsoft.com/office/drawing/2014/main" id="{C104C10B-8973-4340-92C7-9588C99CB5D2}"/>
              </a:ext>
            </a:extLst>
          </p:cNvPr>
          <p:cNvSpPr/>
          <p:nvPr/>
        </p:nvSpPr>
        <p:spPr>
          <a:xfrm rot="10800000">
            <a:off x="7776498" y="1870645"/>
            <a:ext cx="422826" cy="646333"/>
          </a:xfrm>
          <a:prstGeom prst="downArrow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60CFAD3-3A16-4E6A-A6CA-33832C7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503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A2E0F2AF-A7D7-4D5C-888A-B40BC21F0882}"/>
              </a:ext>
            </a:extLst>
          </p:cNvPr>
          <p:cNvSpPr txBox="1"/>
          <p:nvPr/>
        </p:nvSpPr>
        <p:spPr>
          <a:xfrm>
            <a:off x="3888991" y="5096922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b="1" dirty="0"/>
              <a:t>Colorization</a:t>
            </a:r>
          </a:p>
          <a:p>
            <a:pPr algn="ctr"/>
            <a:r>
              <a:rPr kumimoji="1" lang="ja-JP" altLang="en-US" sz="1600" b="1" dirty="0"/>
              <a:t>カラー化</a:t>
            </a: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FAB103C5-05AF-4A74-A214-BC03F0DC9A3B}"/>
              </a:ext>
            </a:extLst>
          </p:cNvPr>
          <p:cNvSpPr txBox="1"/>
          <p:nvPr/>
        </p:nvSpPr>
        <p:spPr>
          <a:xfrm>
            <a:off x="5668626" y="4958422"/>
            <a:ext cx="1342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/>
              <a:t>Noise</a:t>
            </a:r>
          </a:p>
          <a:p>
            <a:pPr algn="ctr"/>
            <a:r>
              <a:rPr lang="en-US" altLang="ja-JP" sz="1600" b="1" dirty="0"/>
              <a:t>Reduction</a:t>
            </a:r>
          </a:p>
          <a:p>
            <a:pPr algn="ctr"/>
            <a:r>
              <a:rPr kumimoji="1" lang="ja-JP" altLang="en-US" sz="1600" b="1" dirty="0"/>
              <a:t>ノイズ低減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0FA0F8C-2811-43EE-9C7C-634A498AA3ED}"/>
              </a:ext>
            </a:extLst>
          </p:cNvPr>
          <p:cNvSpPr txBox="1"/>
          <p:nvPr/>
        </p:nvSpPr>
        <p:spPr>
          <a:xfrm>
            <a:off x="7441769" y="4978196"/>
            <a:ext cx="1527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/>
              <a:t>Face</a:t>
            </a:r>
          </a:p>
          <a:p>
            <a:pPr algn="ctr"/>
            <a:r>
              <a:rPr lang="en-US" altLang="ja-JP" sz="1600" b="1" dirty="0"/>
              <a:t>Restoration</a:t>
            </a:r>
          </a:p>
          <a:p>
            <a:pPr algn="ctr"/>
            <a:r>
              <a:rPr kumimoji="1" lang="ja-JP" altLang="en-US" sz="1600" b="1" dirty="0"/>
              <a:t>顔画像補正</a:t>
            </a:r>
          </a:p>
        </p:txBody>
      </p: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B5757AA8-976D-4176-B148-2DFDFA0D9D33}"/>
              </a:ext>
            </a:extLst>
          </p:cNvPr>
          <p:cNvSpPr txBox="1"/>
          <p:nvPr/>
        </p:nvSpPr>
        <p:spPr>
          <a:xfrm>
            <a:off x="747583" y="4590599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Original</a:t>
            </a:r>
            <a:endParaRPr kumimoji="1" lang="ja-JP" altLang="en-US" b="1" dirty="0"/>
          </a:p>
        </p:txBody>
      </p:sp>
      <p:pic>
        <p:nvPicPr>
          <p:cNvPr id="1026" name="Picture 2" descr="カラーで蘇るオードリー・ヘップバーン">
            <a:extLst>
              <a:ext uri="{FF2B5EF4-FFF2-40B4-BE49-F238E27FC236}">
                <a16:creationId xmlns:a16="http://schemas.microsoft.com/office/drawing/2014/main" id="{A78417EB-C8D7-4AF4-8123-79B81598E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9000"/>
                    </a14:imgEffect>
                    <a14:imgEffect>
                      <a14:brightnessContrast bright="-25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37684" y="3034510"/>
            <a:ext cx="1500433" cy="142674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  <a:effectLst>
            <a:glow rad="50800">
              <a:schemeClr val="accent1"/>
            </a:glow>
            <a:softEdge rad="0"/>
          </a:effectLst>
          <a:scene3d>
            <a:camera prst="orthographicFront">
              <a:rot lat="600000" lon="19200000" rev="21594457"/>
            </a:camera>
            <a:lightRig rig="threePt" dir="t"/>
          </a:scene3d>
        </p:spPr>
      </p:pic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28A8A08F-53F7-46A9-A7C2-218C1CE8B969}"/>
              </a:ext>
            </a:extLst>
          </p:cNvPr>
          <p:cNvGrpSpPr/>
          <p:nvPr/>
        </p:nvGrpSpPr>
        <p:grpSpPr>
          <a:xfrm>
            <a:off x="648925" y="3126127"/>
            <a:ext cx="1367795" cy="1243504"/>
            <a:chOff x="1679707" y="3509175"/>
            <a:chExt cx="1952175" cy="1774781"/>
          </a:xfrm>
        </p:grpSpPr>
        <p:sp>
          <p:nvSpPr>
            <p:cNvPr id="84" name="フローチャート: データ 83">
              <a:extLst>
                <a:ext uri="{FF2B5EF4-FFF2-40B4-BE49-F238E27FC236}">
                  <a16:creationId xmlns:a16="http://schemas.microsoft.com/office/drawing/2014/main" id="{1760D845-E93F-47FE-9297-50E8A5AC1D64}"/>
                </a:ext>
              </a:extLst>
            </p:cNvPr>
            <p:cNvSpPr/>
            <p:nvPr/>
          </p:nvSpPr>
          <p:spPr>
            <a:xfrm rot="20881618">
              <a:off x="1679707" y="3509175"/>
              <a:ext cx="1952175" cy="1774781"/>
            </a:xfrm>
            <a:prstGeom prst="flowChartInputOutpu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5" name="フリーフォーム: 図形 84">
              <a:extLst>
                <a:ext uri="{FF2B5EF4-FFF2-40B4-BE49-F238E27FC236}">
                  <a16:creationId xmlns:a16="http://schemas.microsoft.com/office/drawing/2014/main" id="{48EC82A8-FFD8-45EC-BEE0-52B2BE80D777}"/>
                </a:ext>
              </a:extLst>
            </p:cNvPr>
            <p:cNvSpPr/>
            <p:nvPr/>
          </p:nvSpPr>
          <p:spPr>
            <a:xfrm>
              <a:off x="2115520" y="3790153"/>
              <a:ext cx="61042" cy="60150"/>
            </a:xfrm>
            <a:custGeom>
              <a:avLst/>
              <a:gdLst>
                <a:gd name="connsiteX0" fmla="*/ 33342 w 85479"/>
                <a:gd name="connsiteY0" fmla="*/ 0 h 84230"/>
                <a:gd name="connsiteX1" fmla="*/ 33342 w 85479"/>
                <a:gd name="connsiteY1" fmla="*/ 0 h 84230"/>
                <a:gd name="connsiteX2" fmla="*/ 69437 w 85479"/>
                <a:gd name="connsiteY2" fmla="*/ 4011 h 84230"/>
                <a:gd name="connsiteX3" fmla="*/ 85479 w 85479"/>
                <a:gd name="connsiteY3" fmla="*/ 52137 h 84230"/>
                <a:gd name="connsiteX4" fmla="*/ 77458 w 85479"/>
                <a:gd name="connsiteY4" fmla="*/ 80211 h 84230"/>
                <a:gd name="connsiteX5" fmla="*/ 61416 w 85479"/>
                <a:gd name="connsiteY5" fmla="*/ 84221 h 84230"/>
                <a:gd name="connsiteX6" fmla="*/ 25321 w 85479"/>
                <a:gd name="connsiteY6" fmla="*/ 80211 h 84230"/>
                <a:gd name="connsiteX7" fmla="*/ 1258 w 85479"/>
                <a:gd name="connsiteY7" fmla="*/ 72190 h 84230"/>
                <a:gd name="connsiteX8" fmla="*/ 29332 w 85479"/>
                <a:gd name="connsiteY8" fmla="*/ 28074 h 84230"/>
                <a:gd name="connsiteX9" fmla="*/ 33342 w 85479"/>
                <a:gd name="connsiteY9" fmla="*/ 0 h 8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79" h="84230">
                  <a:moveTo>
                    <a:pt x="33342" y="0"/>
                  </a:moveTo>
                  <a:lnTo>
                    <a:pt x="33342" y="0"/>
                  </a:lnTo>
                  <a:cubicBezTo>
                    <a:pt x="45374" y="1337"/>
                    <a:pt x="58980" y="-2089"/>
                    <a:pt x="69437" y="4011"/>
                  </a:cubicBezTo>
                  <a:cubicBezTo>
                    <a:pt x="81006" y="10760"/>
                    <a:pt x="83710" y="41524"/>
                    <a:pt x="85479" y="52137"/>
                  </a:cubicBezTo>
                  <a:cubicBezTo>
                    <a:pt x="82805" y="61495"/>
                    <a:pt x="83297" y="72425"/>
                    <a:pt x="77458" y="80211"/>
                  </a:cubicBezTo>
                  <a:cubicBezTo>
                    <a:pt x="74151" y="84620"/>
                    <a:pt x="66928" y="84221"/>
                    <a:pt x="61416" y="84221"/>
                  </a:cubicBezTo>
                  <a:cubicBezTo>
                    <a:pt x="49310" y="84221"/>
                    <a:pt x="37353" y="81548"/>
                    <a:pt x="25321" y="80211"/>
                  </a:cubicBezTo>
                  <a:cubicBezTo>
                    <a:pt x="17300" y="77537"/>
                    <a:pt x="3688" y="80288"/>
                    <a:pt x="1258" y="72190"/>
                  </a:cubicBezTo>
                  <a:cubicBezTo>
                    <a:pt x="-5492" y="49690"/>
                    <a:pt x="16515" y="37686"/>
                    <a:pt x="29332" y="28074"/>
                  </a:cubicBezTo>
                  <a:lnTo>
                    <a:pt x="33342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フリーフォーム: 図形 85">
              <a:extLst>
                <a:ext uri="{FF2B5EF4-FFF2-40B4-BE49-F238E27FC236}">
                  <a16:creationId xmlns:a16="http://schemas.microsoft.com/office/drawing/2014/main" id="{54228E07-0F2F-42BA-A5F1-CEDF9560C398}"/>
                </a:ext>
              </a:extLst>
            </p:cNvPr>
            <p:cNvSpPr/>
            <p:nvPr/>
          </p:nvSpPr>
          <p:spPr>
            <a:xfrm>
              <a:off x="2844763" y="4828726"/>
              <a:ext cx="120186" cy="76547"/>
            </a:xfrm>
            <a:custGeom>
              <a:avLst/>
              <a:gdLst>
                <a:gd name="connsiteX0" fmla="*/ 88640 w 188903"/>
                <a:gd name="connsiteY0" fmla="*/ 0 h 164781"/>
                <a:gd name="connsiteX1" fmla="*/ 88640 w 188903"/>
                <a:gd name="connsiteY1" fmla="*/ 0 h 164781"/>
                <a:gd name="connsiteX2" fmla="*/ 160829 w 188903"/>
                <a:gd name="connsiteY2" fmla="*/ 72190 h 164781"/>
                <a:gd name="connsiteX3" fmla="*/ 172861 w 188903"/>
                <a:gd name="connsiteY3" fmla="*/ 100263 h 164781"/>
                <a:gd name="connsiteX4" fmla="*/ 180882 w 188903"/>
                <a:gd name="connsiteY4" fmla="*/ 116305 h 164781"/>
                <a:gd name="connsiteX5" fmla="*/ 188903 w 188903"/>
                <a:gd name="connsiteY5" fmla="*/ 140369 h 164781"/>
                <a:gd name="connsiteX6" fmla="*/ 164840 w 188903"/>
                <a:gd name="connsiteY6" fmla="*/ 164432 h 164781"/>
                <a:gd name="connsiteX7" fmla="*/ 132755 w 188903"/>
                <a:gd name="connsiteY7" fmla="*/ 152400 h 164781"/>
                <a:gd name="connsiteX8" fmla="*/ 120724 w 188903"/>
                <a:gd name="connsiteY8" fmla="*/ 148390 h 164781"/>
                <a:gd name="connsiteX9" fmla="*/ 64576 w 188903"/>
                <a:gd name="connsiteY9" fmla="*/ 156411 h 164781"/>
                <a:gd name="connsiteX10" fmla="*/ 52545 w 188903"/>
                <a:gd name="connsiteY10" fmla="*/ 160421 h 164781"/>
                <a:gd name="connsiteX11" fmla="*/ 4419 w 188903"/>
                <a:gd name="connsiteY11" fmla="*/ 156411 h 164781"/>
                <a:gd name="connsiteX12" fmla="*/ 408 w 188903"/>
                <a:gd name="connsiteY12" fmla="*/ 132347 h 164781"/>
                <a:gd name="connsiteX13" fmla="*/ 32492 w 188903"/>
                <a:gd name="connsiteY13" fmla="*/ 72190 h 164781"/>
                <a:gd name="connsiteX14" fmla="*/ 48534 w 188903"/>
                <a:gd name="connsiteY14" fmla="*/ 64169 h 164781"/>
                <a:gd name="connsiteX15" fmla="*/ 60566 w 188903"/>
                <a:gd name="connsiteY15" fmla="*/ 52137 h 164781"/>
                <a:gd name="connsiteX16" fmla="*/ 80619 w 188903"/>
                <a:gd name="connsiteY16" fmla="*/ 36095 h 164781"/>
                <a:gd name="connsiteX17" fmla="*/ 88640 w 188903"/>
                <a:gd name="connsiteY17" fmla="*/ 0 h 16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8903" h="164781">
                  <a:moveTo>
                    <a:pt x="88640" y="0"/>
                  </a:moveTo>
                  <a:lnTo>
                    <a:pt x="88640" y="0"/>
                  </a:lnTo>
                  <a:cubicBezTo>
                    <a:pt x="112703" y="24063"/>
                    <a:pt x="138941" y="46133"/>
                    <a:pt x="160829" y="72190"/>
                  </a:cubicBezTo>
                  <a:cubicBezTo>
                    <a:pt x="167377" y="79986"/>
                    <a:pt x="168648" y="90995"/>
                    <a:pt x="172861" y="100263"/>
                  </a:cubicBezTo>
                  <a:cubicBezTo>
                    <a:pt x="175335" y="105706"/>
                    <a:pt x="178662" y="110754"/>
                    <a:pt x="180882" y="116305"/>
                  </a:cubicBezTo>
                  <a:cubicBezTo>
                    <a:pt x="184022" y="124155"/>
                    <a:pt x="188903" y="140369"/>
                    <a:pt x="188903" y="140369"/>
                  </a:cubicBezTo>
                  <a:cubicBezTo>
                    <a:pt x="180882" y="148390"/>
                    <a:pt x="175932" y="162055"/>
                    <a:pt x="164840" y="164432"/>
                  </a:cubicBezTo>
                  <a:cubicBezTo>
                    <a:pt x="153671" y="166825"/>
                    <a:pt x="143490" y="156303"/>
                    <a:pt x="132755" y="152400"/>
                  </a:cubicBezTo>
                  <a:cubicBezTo>
                    <a:pt x="128782" y="150955"/>
                    <a:pt x="124734" y="149727"/>
                    <a:pt x="120724" y="148390"/>
                  </a:cubicBezTo>
                  <a:cubicBezTo>
                    <a:pt x="102008" y="151064"/>
                    <a:pt x="83194" y="153126"/>
                    <a:pt x="64576" y="156411"/>
                  </a:cubicBezTo>
                  <a:cubicBezTo>
                    <a:pt x="60413" y="157146"/>
                    <a:pt x="56772" y="160421"/>
                    <a:pt x="52545" y="160421"/>
                  </a:cubicBezTo>
                  <a:cubicBezTo>
                    <a:pt x="36447" y="160421"/>
                    <a:pt x="20461" y="157748"/>
                    <a:pt x="4419" y="156411"/>
                  </a:cubicBezTo>
                  <a:cubicBezTo>
                    <a:pt x="3082" y="148390"/>
                    <a:pt x="-1356" y="140285"/>
                    <a:pt x="408" y="132347"/>
                  </a:cubicBezTo>
                  <a:cubicBezTo>
                    <a:pt x="4684" y="113106"/>
                    <a:pt x="14033" y="85375"/>
                    <a:pt x="32492" y="72190"/>
                  </a:cubicBezTo>
                  <a:cubicBezTo>
                    <a:pt x="37357" y="68715"/>
                    <a:pt x="43669" y="67644"/>
                    <a:pt x="48534" y="64169"/>
                  </a:cubicBezTo>
                  <a:cubicBezTo>
                    <a:pt x="53149" y="60872"/>
                    <a:pt x="56297" y="55872"/>
                    <a:pt x="60566" y="52137"/>
                  </a:cubicBezTo>
                  <a:cubicBezTo>
                    <a:pt x="67008" y="46500"/>
                    <a:pt x="74566" y="42148"/>
                    <a:pt x="80619" y="36095"/>
                  </a:cubicBezTo>
                  <a:cubicBezTo>
                    <a:pt x="84027" y="32687"/>
                    <a:pt x="87303" y="6016"/>
                    <a:pt x="88640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フリーフォーム: 図形 86">
              <a:extLst>
                <a:ext uri="{FF2B5EF4-FFF2-40B4-BE49-F238E27FC236}">
                  <a16:creationId xmlns:a16="http://schemas.microsoft.com/office/drawing/2014/main" id="{108CCB9A-BF5F-48A6-BF23-863A53DAD4A6}"/>
                </a:ext>
              </a:extLst>
            </p:cNvPr>
            <p:cNvSpPr/>
            <p:nvPr/>
          </p:nvSpPr>
          <p:spPr>
            <a:xfrm>
              <a:off x="3052333" y="3783201"/>
              <a:ext cx="80210" cy="100261"/>
            </a:xfrm>
            <a:custGeom>
              <a:avLst/>
              <a:gdLst>
                <a:gd name="connsiteX0" fmla="*/ 96252 w 148421"/>
                <a:gd name="connsiteY0" fmla="*/ 20052 h 148389"/>
                <a:gd name="connsiteX1" fmla="*/ 96252 w 148421"/>
                <a:gd name="connsiteY1" fmla="*/ 20052 h 148389"/>
                <a:gd name="connsiteX2" fmla="*/ 148389 w 148421"/>
                <a:gd name="connsiteY2" fmla="*/ 88231 h 148389"/>
                <a:gd name="connsiteX3" fmla="*/ 84221 w 148421"/>
                <a:gd name="connsiteY3" fmla="*/ 144379 h 148389"/>
                <a:gd name="connsiteX4" fmla="*/ 64168 w 148421"/>
                <a:gd name="connsiteY4" fmla="*/ 148389 h 148389"/>
                <a:gd name="connsiteX5" fmla="*/ 4010 w 148421"/>
                <a:gd name="connsiteY5" fmla="*/ 132347 h 148389"/>
                <a:gd name="connsiteX6" fmla="*/ 0 w 148421"/>
                <a:gd name="connsiteY6" fmla="*/ 116305 h 148389"/>
                <a:gd name="connsiteX7" fmla="*/ 12031 w 148421"/>
                <a:gd name="connsiteY7" fmla="*/ 32084 h 148389"/>
                <a:gd name="connsiteX8" fmla="*/ 24063 w 148421"/>
                <a:gd name="connsiteY8" fmla="*/ 24063 h 148389"/>
                <a:gd name="connsiteX9" fmla="*/ 56147 w 148421"/>
                <a:gd name="connsiteY9" fmla="*/ 0 h 148389"/>
                <a:gd name="connsiteX10" fmla="*/ 68179 w 148421"/>
                <a:gd name="connsiteY10" fmla="*/ 4010 h 148389"/>
                <a:gd name="connsiteX11" fmla="*/ 96252 w 148421"/>
                <a:gd name="connsiteY11" fmla="*/ 20052 h 14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21" h="148389">
                  <a:moveTo>
                    <a:pt x="96252" y="20052"/>
                  </a:moveTo>
                  <a:lnTo>
                    <a:pt x="96252" y="20052"/>
                  </a:lnTo>
                  <a:cubicBezTo>
                    <a:pt x="113631" y="42778"/>
                    <a:pt x="147436" y="59637"/>
                    <a:pt x="148389" y="88231"/>
                  </a:cubicBezTo>
                  <a:cubicBezTo>
                    <a:pt x="149713" y="127946"/>
                    <a:pt x="110812" y="138470"/>
                    <a:pt x="84221" y="144379"/>
                  </a:cubicBezTo>
                  <a:cubicBezTo>
                    <a:pt x="77567" y="145858"/>
                    <a:pt x="70852" y="147052"/>
                    <a:pt x="64168" y="148389"/>
                  </a:cubicBezTo>
                  <a:cubicBezTo>
                    <a:pt x="40294" y="146400"/>
                    <a:pt x="16888" y="154884"/>
                    <a:pt x="4010" y="132347"/>
                  </a:cubicBezTo>
                  <a:cubicBezTo>
                    <a:pt x="1275" y="127561"/>
                    <a:pt x="1337" y="121652"/>
                    <a:pt x="0" y="116305"/>
                  </a:cubicBezTo>
                  <a:cubicBezTo>
                    <a:pt x="4010" y="88231"/>
                    <a:pt x="4873" y="59524"/>
                    <a:pt x="12031" y="32084"/>
                  </a:cubicBezTo>
                  <a:cubicBezTo>
                    <a:pt x="13248" y="27420"/>
                    <a:pt x="20403" y="27200"/>
                    <a:pt x="24063" y="24063"/>
                  </a:cubicBezTo>
                  <a:cubicBezTo>
                    <a:pt x="52441" y="-261"/>
                    <a:pt x="26930" y="14608"/>
                    <a:pt x="56147" y="0"/>
                  </a:cubicBezTo>
                  <a:cubicBezTo>
                    <a:pt x="60158" y="1337"/>
                    <a:pt x="65190" y="1021"/>
                    <a:pt x="68179" y="4010"/>
                  </a:cubicBezTo>
                  <a:cubicBezTo>
                    <a:pt x="72407" y="8237"/>
                    <a:pt x="91573" y="17378"/>
                    <a:pt x="96252" y="200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フリーフォーム: 図形 87">
              <a:extLst>
                <a:ext uri="{FF2B5EF4-FFF2-40B4-BE49-F238E27FC236}">
                  <a16:creationId xmlns:a16="http://schemas.microsoft.com/office/drawing/2014/main" id="{9E0CC608-FF85-452B-9D0D-1C7F6ADB7EA0}"/>
                </a:ext>
              </a:extLst>
            </p:cNvPr>
            <p:cNvSpPr/>
            <p:nvPr/>
          </p:nvSpPr>
          <p:spPr>
            <a:xfrm rot="4885002">
              <a:off x="2178635" y="4713133"/>
              <a:ext cx="80210" cy="100261"/>
            </a:xfrm>
            <a:custGeom>
              <a:avLst/>
              <a:gdLst>
                <a:gd name="connsiteX0" fmla="*/ 96252 w 148421"/>
                <a:gd name="connsiteY0" fmla="*/ 20052 h 148389"/>
                <a:gd name="connsiteX1" fmla="*/ 96252 w 148421"/>
                <a:gd name="connsiteY1" fmla="*/ 20052 h 148389"/>
                <a:gd name="connsiteX2" fmla="*/ 148389 w 148421"/>
                <a:gd name="connsiteY2" fmla="*/ 88231 h 148389"/>
                <a:gd name="connsiteX3" fmla="*/ 84221 w 148421"/>
                <a:gd name="connsiteY3" fmla="*/ 144379 h 148389"/>
                <a:gd name="connsiteX4" fmla="*/ 64168 w 148421"/>
                <a:gd name="connsiteY4" fmla="*/ 148389 h 148389"/>
                <a:gd name="connsiteX5" fmla="*/ 4010 w 148421"/>
                <a:gd name="connsiteY5" fmla="*/ 132347 h 148389"/>
                <a:gd name="connsiteX6" fmla="*/ 0 w 148421"/>
                <a:gd name="connsiteY6" fmla="*/ 116305 h 148389"/>
                <a:gd name="connsiteX7" fmla="*/ 12031 w 148421"/>
                <a:gd name="connsiteY7" fmla="*/ 32084 h 148389"/>
                <a:gd name="connsiteX8" fmla="*/ 24063 w 148421"/>
                <a:gd name="connsiteY8" fmla="*/ 24063 h 148389"/>
                <a:gd name="connsiteX9" fmla="*/ 56147 w 148421"/>
                <a:gd name="connsiteY9" fmla="*/ 0 h 148389"/>
                <a:gd name="connsiteX10" fmla="*/ 68179 w 148421"/>
                <a:gd name="connsiteY10" fmla="*/ 4010 h 148389"/>
                <a:gd name="connsiteX11" fmla="*/ 96252 w 148421"/>
                <a:gd name="connsiteY11" fmla="*/ 20052 h 14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21" h="148389">
                  <a:moveTo>
                    <a:pt x="96252" y="20052"/>
                  </a:moveTo>
                  <a:lnTo>
                    <a:pt x="96252" y="20052"/>
                  </a:lnTo>
                  <a:cubicBezTo>
                    <a:pt x="113631" y="42778"/>
                    <a:pt x="147436" y="59637"/>
                    <a:pt x="148389" y="88231"/>
                  </a:cubicBezTo>
                  <a:cubicBezTo>
                    <a:pt x="149713" y="127946"/>
                    <a:pt x="110812" y="138470"/>
                    <a:pt x="84221" y="144379"/>
                  </a:cubicBezTo>
                  <a:cubicBezTo>
                    <a:pt x="77567" y="145858"/>
                    <a:pt x="70852" y="147052"/>
                    <a:pt x="64168" y="148389"/>
                  </a:cubicBezTo>
                  <a:cubicBezTo>
                    <a:pt x="40294" y="146400"/>
                    <a:pt x="16888" y="154884"/>
                    <a:pt x="4010" y="132347"/>
                  </a:cubicBezTo>
                  <a:cubicBezTo>
                    <a:pt x="1275" y="127561"/>
                    <a:pt x="1337" y="121652"/>
                    <a:pt x="0" y="116305"/>
                  </a:cubicBezTo>
                  <a:cubicBezTo>
                    <a:pt x="4010" y="88231"/>
                    <a:pt x="4873" y="59524"/>
                    <a:pt x="12031" y="32084"/>
                  </a:cubicBezTo>
                  <a:cubicBezTo>
                    <a:pt x="13248" y="27420"/>
                    <a:pt x="20403" y="27200"/>
                    <a:pt x="24063" y="24063"/>
                  </a:cubicBezTo>
                  <a:cubicBezTo>
                    <a:pt x="52441" y="-261"/>
                    <a:pt x="26930" y="14608"/>
                    <a:pt x="56147" y="0"/>
                  </a:cubicBezTo>
                  <a:cubicBezTo>
                    <a:pt x="60158" y="1337"/>
                    <a:pt x="65190" y="1021"/>
                    <a:pt x="68179" y="4010"/>
                  </a:cubicBezTo>
                  <a:cubicBezTo>
                    <a:pt x="72407" y="8237"/>
                    <a:pt x="91573" y="17378"/>
                    <a:pt x="96252" y="200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フリーフォーム: 図形 88">
              <a:extLst>
                <a:ext uri="{FF2B5EF4-FFF2-40B4-BE49-F238E27FC236}">
                  <a16:creationId xmlns:a16="http://schemas.microsoft.com/office/drawing/2014/main" id="{A1594F53-5F05-464F-B837-2C4285E123A4}"/>
                </a:ext>
              </a:extLst>
            </p:cNvPr>
            <p:cNvSpPr/>
            <p:nvPr/>
          </p:nvSpPr>
          <p:spPr>
            <a:xfrm rot="4885002">
              <a:off x="2663134" y="4122275"/>
              <a:ext cx="155556" cy="117773"/>
            </a:xfrm>
            <a:custGeom>
              <a:avLst/>
              <a:gdLst>
                <a:gd name="connsiteX0" fmla="*/ 96252 w 148421"/>
                <a:gd name="connsiteY0" fmla="*/ 20052 h 148389"/>
                <a:gd name="connsiteX1" fmla="*/ 96252 w 148421"/>
                <a:gd name="connsiteY1" fmla="*/ 20052 h 148389"/>
                <a:gd name="connsiteX2" fmla="*/ 148389 w 148421"/>
                <a:gd name="connsiteY2" fmla="*/ 88231 h 148389"/>
                <a:gd name="connsiteX3" fmla="*/ 84221 w 148421"/>
                <a:gd name="connsiteY3" fmla="*/ 144379 h 148389"/>
                <a:gd name="connsiteX4" fmla="*/ 64168 w 148421"/>
                <a:gd name="connsiteY4" fmla="*/ 148389 h 148389"/>
                <a:gd name="connsiteX5" fmla="*/ 4010 w 148421"/>
                <a:gd name="connsiteY5" fmla="*/ 132347 h 148389"/>
                <a:gd name="connsiteX6" fmla="*/ 0 w 148421"/>
                <a:gd name="connsiteY6" fmla="*/ 116305 h 148389"/>
                <a:gd name="connsiteX7" fmla="*/ 12031 w 148421"/>
                <a:gd name="connsiteY7" fmla="*/ 32084 h 148389"/>
                <a:gd name="connsiteX8" fmla="*/ 24063 w 148421"/>
                <a:gd name="connsiteY8" fmla="*/ 24063 h 148389"/>
                <a:gd name="connsiteX9" fmla="*/ 56147 w 148421"/>
                <a:gd name="connsiteY9" fmla="*/ 0 h 148389"/>
                <a:gd name="connsiteX10" fmla="*/ 68179 w 148421"/>
                <a:gd name="connsiteY10" fmla="*/ 4010 h 148389"/>
                <a:gd name="connsiteX11" fmla="*/ 96252 w 148421"/>
                <a:gd name="connsiteY11" fmla="*/ 20052 h 14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21" h="148389">
                  <a:moveTo>
                    <a:pt x="96252" y="20052"/>
                  </a:moveTo>
                  <a:lnTo>
                    <a:pt x="96252" y="20052"/>
                  </a:lnTo>
                  <a:cubicBezTo>
                    <a:pt x="113631" y="42778"/>
                    <a:pt x="147436" y="59637"/>
                    <a:pt x="148389" y="88231"/>
                  </a:cubicBezTo>
                  <a:cubicBezTo>
                    <a:pt x="149713" y="127946"/>
                    <a:pt x="110812" y="138470"/>
                    <a:pt x="84221" y="144379"/>
                  </a:cubicBezTo>
                  <a:cubicBezTo>
                    <a:pt x="77567" y="145858"/>
                    <a:pt x="70852" y="147052"/>
                    <a:pt x="64168" y="148389"/>
                  </a:cubicBezTo>
                  <a:cubicBezTo>
                    <a:pt x="40294" y="146400"/>
                    <a:pt x="16888" y="154884"/>
                    <a:pt x="4010" y="132347"/>
                  </a:cubicBezTo>
                  <a:cubicBezTo>
                    <a:pt x="1275" y="127561"/>
                    <a:pt x="1337" y="121652"/>
                    <a:pt x="0" y="116305"/>
                  </a:cubicBezTo>
                  <a:cubicBezTo>
                    <a:pt x="4010" y="88231"/>
                    <a:pt x="4873" y="59524"/>
                    <a:pt x="12031" y="32084"/>
                  </a:cubicBezTo>
                  <a:cubicBezTo>
                    <a:pt x="13248" y="27420"/>
                    <a:pt x="20403" y="27200"/>
                    <a:pt x="24063" y="24063"/>
                  </a:cubicBezTo>
                  <a:cubicBezTo>
                    <a:pt x="52441" y="-261"/>
                    <a:pt x="26930" y="14608"/>
                    <a:pt x="56147" y="0"/>
                  </a:cubicBezTo>
                  <a:cubicBezTo>
                    <a:pt x="60158" y="1337"/>
                    <a:pt x="65190" y="1021"/>
                    <a:pt x="68179" y="4010"/>
                  </a:cubicBezTo>
                  <a:cubicBezTo>
                    <a:pt x="72407" y="8237"/>
                    <a:pt x="91573" y="17378"/>
                    <a:pt x="96252" y="200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フリーフォーム: 図形 89">
              <a:extLst>
                <a:ext uri="{FF2B5EF4-FFF2-40B4-BE49-F238E27FC236}">
                  <a16:creationId xmlns:a16="http://schemas.microsoft.com/office/drawing/2014/main" id="{B2E6662D-E374-4492-BD8F-E3249723A17E}"/>
                </a:ext>
              </a:extLst>
            </p:cNvPr>
            <p:cNvSpPr/>
            <p:nvPr/>
          </p:nvSpPr>
          <p:spPr>
            <a:xfrm rot="9603353">
              <a:off x="2224370" y="5172940"/>
              <a:ext cx="72277" cy="45719"/>
            </a:xfrm>
            <a:custGeom>
              <a:avLst/>
              <a:gdLst>
                <a:gd name="connsiteX0" fmla="*/ 96252 w 148421"/>
                <a:gd name="connsiteY0" fmla="*/ 20052 h 148389"/>
                <a:gd name="connsiteX1" fmla="*/ 96252 w 148421"/>
                <a:gd name="connsiteY1" fmla="*/ 20052 h 148389"/>
                <a:gd name="connsiteX2" fmla="*/ 148389 w 148421"/>
                <a:gd name="connsiteY2" fmla="*/ 88231 h 148389"/>
                <a:gd name="connsiteX3" fmla="*/ 84221 w 148421"/>
                <a:gd name="connsiteY3" fmla="*/ 144379 h 148389"/>
                <a:gd name="connsiteX4" fmla="*/ 64168 w 148421"/>
                <a:gd name="connsiteY4" fmla="*/ 148389 h 148389"/>
                <a:gd name="connsiteX5" fmla="*/ 4010 w 148421"/>
                <a:gd name="connsiteY5" fmla="*/ 132347 h 148389"/>
                <a:gd name="connsiteX6" fmla="*/ 0 w 148421"/>
                <a:gd name="connsiteY6" fmla="*/ 116305 h 148389"/>
                <a:gd name="connsiteX7" fmla="*/ 12031 w 148421"/>
                <a:gd name="connsiteY7" fmla="*/ 32084 h 148389"/>
                <a:gd name="connsiteX8" fmla="*/ 24063 w 148421"/>
                <a:gd name="connsiteY8" fmla="*/ 24063 h 148389"/>
                <a:gd name="connsiteX9" fmla="*/ 56147 w 148421"/>
                <a:gd name="connsiteY9" fmla="*/ 0 h 148389"/>
                <a:gd name="connsiteX10" fmla="*/ 68179 w 148421"/>
                <a:gd name="connsiteY10" fmla="*/ 4010 h 148389"/>
                <a:gd name="connsiteX11" fmla="*/ 96252 w 148421"/>
                <a:gd name="connsiteY11" fmla="*/ 20052 h 14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21" h="148389">
                  <a:moveTo>
                    <a:pt x="96252" y="20052"/>
                  </a:moveTo>
                  <a:lnTo>
                    <a:pt x="96252" y="20052"/>
                  </a:lnTo>
                  <a:cubicBezTo>
                    <a:pt x="113631" y="42778"/>
                    <a:pt x="147436" y="59637"/>
                    <a:pt x="148389" y="88231"/>
                  </a:cubicBezTo>
                  <a:cubicBezTo>
                    <a:pt x="149713" y="127946"/>
                    <a:pt x="110812" y="138470"/>
                    <a:pt x="84221" y="144379"/>
                  </a:cubicBezTo>
                  <a:cubicBezTo>
                    <a:pt x="77567" y="145858"/>
                    <a:pt x="70852" y="147052"/>
                    <a:pt x="64168" y="148389"/>
                  </a:cubicBezTo>
                  <a:cubicBezTo>
                    <a:pt x="40294" y="146400"/>
                    <a:pt x="16888" y="154884"/>
                    <a:pt x="4010" y="132347"/>
                  </a:cubicBezTo>
                  <a:cubicBezTo>
                    <a:pt x="1275" y="127561"/>
                    <a:pt x="1337" y="121652"/>
                    <a:pt x="0" y="116305"/>
                  </a:cubicBezTo>
                  <a:cubicBezTo>
                    <a:pt x="4010" y="88231"/>
                    <a:pt x="4873" y="59524"/>
                    <a:pt x="12031" y="32084"/>
                  </a:cubicBezTo>
                  <a:cubicBezTo>
                    <a:pt x="13248" y="27420"/>
                    <a:pt x="20403" y="27200"/>
                    <a:pt x="24063" y="24063"/>
                  </a:cubicBezTo>
                  <a:cubicBezTo>
                    <a:pt x="52441" y="-261"/>
                    <a:pt x="26930" y="14608"/>
                    <a:pt x="56147" y="0"/>
                  </a:cubicBezTo>
                  <a:cubicBezTo>
                    <a:pt x="60158" y="1337"/>
                    <a:pt x="65190" y="1021"/>
                    <a:pt x="68179" y="4010"/>
                  </a:cubicBezTo>
                  <a:cubicBezTo>
                    <a:pt x="72407" y="8237"/>
                    <a:pt x="91573" y="17378"/>
                    <a:pt x="96252" y="200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フリーフォーム: 図形 90">
              <a:extLst>
                <a:ext uri="{FF2B5EF4-FFF2-40B4-BE49-F238E27FC236}">
                  <a16:creationId xmlns:a16="http://schemas.microsoft.com/office/drawing/2014/main" id="{77929A5B-0FC2-4614-8D75-86F4376994CF}"/>
                </a:ext>
              </a:extLst>
            </p:cNvPr>
            <p:cNvSpPr/>
            <p:nvPr/>
          </p:nvSpPr>
          <p:spPr>
            <a:xfrm rot="11188075">
              <a:off x="3138173" y="4339891"/>
              <a:ext cx="72277" cy="45719"/>
            </a:xfrm>
            <a:custGeom>
              <a:avLst/>
              <a:gdLst>
                <a:gd name="connsiteX0" fmla="*/ 96252 w 148421"/>
                <a:gd name="connsiteY0" fmla="*/ 20052 h 148389"/>
                <a:gd name="connsiteX1" fmla="*/ 96252 w 148421"/>
                <a:gd name="connsiteY1" fmla="*/ 20052 h 148389"/>
                <a:gd name="connsiteX2" fmla="*/ 148389 w 148421"/>
                <a:gd name="connsiteY2" fmla="*/ 88231 h 148389"/>
                <a:gd name="connsiteX3" fmla="*/ 84221 w 148421"/>
                <a:gd name="connsiteY3" fmla="*/ 144379 h 148389"/>
                <a:gd name="connsiteX4" fmla="*/ 64168 w 148421"/>
                <a:gd name="connsiteY4" fmla="*/ 148389 h 148389"/>
                <a:gd name="connsiteX5" fmla="*/ 4010 w 148421"/>
                <a:gd name="connsiteY5" fmla="*/ 132347 h 148389"/>
                <a:gd name="connsiteX6" fmla="*/ 0 w 148421"/>
                <a:gd name="connsiteY6" fmla="*/ 116305 h 148389"/>
                <a:gd name="connsiteX7" fmla="*/ 12031 w 148421"/>
                <a:gd name="connsiteY7" fmla="*/ 32084 h 148389"/>
                <a:gd name="connsiteX8" fmla="*/ 24063 w 148421"/>
                <a:gd name="connsiteY8" fmla="*/ 24063 h 148389"/>
                <a:gd name="connsiteX9" fmla="*/ 56147 w 148421"/>
                <a:gd name="connsiteY9" fmla="*/ 0 h 148389"/>
                <a:gd name="connsiteX10" fmla="*/ 68179 w 148421"/>
                <a:gd name="connsiteY10" fmla="*/ 4010 h 148389"/>
                <a:gd name="connsiteX11" fmla="*/ 96252 w 148421"/>
                <a:gd name="connsiteY11" fmla="*/ 20052 h 148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421" h="148389">
                  <a:moveTo>
                    <a:pt x="96252" y="20052"/>
                  </a:moveTo>
                  <a:lnTo>
                    <a:pt x="96252" y="20052"/>
                  </a:lnTo>
                  <a:cubicBezTo>
                    <a:pt x="113631" y="42778"/>
                    <a:pt x="147436" y="59637"/>
                    <a:pt x="148389" y="88231"/>
                  </a:cubicBezTo>
                  <a:cubicBezTo>
                    <a:pt x="149713" y="127946"/>
                    <a:pt x="110812" y="138470"/>
                    <a:pt x="84221" y="144379"/>
                  </a:cubicBezTo>
                  <a:cubicBezTo>
                    <a:pt x="77567" y="145858"/>
                    <a:pt x="70852" y="147052"/>
                    <a:pt x="64168" y="148389"/>
                  </a:cubicBezTo>
                  <a:cubicBezTo>
                    <a:pt x="40294" y="146400"/>
                    <a:pt x="16888" y="154884"/>
                    <a:pt x="4010" y="132347"/>
                  </a:cubicBezTo>
                  <a:cubicBezTo>
                    <a:pt x="1275" y="127561"/>
                    <a:pt x="1337" y="121652"/>
                    <a:pt x="0" y="116305"/>
                  </a:cubicBezTo>
                  <a:cubicBezTo>
                    <a:pt x="4010" y="88231"/>
                    <a:pt x="4873" y="59524"/>
                    <a:pt x="12031" y="32084"/>
                  </a:cubicBezTo>
                  <a:cubicBezTo>
                    <a:pt x="13248" y="27420"/>
                    <a:pt x="20403" y="27200"/>
                    <a:pt x="24063" y="24063"/>
                  </a:cubicBezTo>
                  <a:cubicBezTo>
                    <a:pt x="52441" y="-261"/>
                    <a:pt x="26930" y="14608"/>
                    <a:pt x="56147" y="0"/>
                  </a:cubicBezTo>
                  <a:cubicBezTo>
                    <a:pt x="60158" y="1337"/>
                    <a:pt x="65190" y="1021"/>
                    <a:pt x="68179" y="4010"/>
                  </a:cubicBezTo>
                  <a:cubicBezTo>
                    <a:pt x="72407" y="8237"/>
                    <a:pt x="91573" y="17378"/>
                    <a:pt x="96252" y="2005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E62FAE54-CE75-44CB-8F33-53B4B9FC66D2}"/>
              </a:ext>
            </a:extLst>
          </p:cNvPr>
          <p:cNvSpPr txBox="1"/>
          <p:nvPr/>
        </p:nvSpPr>
        <p:spPr>
          <a:xfrm>
            <a:off x="9450591" y="4978196"/>
            <a:ext cx="1750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600" b="1" dirty="0"/>
              <a:t>Frame</a:t>
            </a:r>
          </a:p>
          <a:p>
            <a:pPr algn="ctr"/>
            <a:r>
              <a:rPr kumimoji="1" lang="en-US" altLang="ja-JP" sz="1600" b="1" dirty="0" err="1"/>
              <a:t>Interporation</a:t>
            </a:r>
            <a:endParaRPr kumimoji="1" lang="en-US" altLang="ja-JP" sz="1600" b="1" dirty="0"/>
          </a:p>
          <a:p>
            <a:pPr algn="ctr"/>
            <a:r>
              <a:rPr lang="ja-JP" altLang="en-US" sz="1600" b="1" dirty="0"/>
              <a:t>フレーム補完</a:t>
            </a:r>
            <a:endParaRPr kumimoji="1" lang="ja-JP" altLang="en-US" sz="1600" b="1" dirty="0"/>
          </a:p>
        </p:txBody>
      </p:sp>
      <p:pic>
        <p:nvPicPr>
          <p:cNvPr id="129" name="Picture 4" descr="YouTubeロゴ">
            <a:extLst>
              <a:ext uri="{FF2B5EF4-FFF2-40B4-BE49-F238E27FC236}">
                <a16:creationId xmlns:a16="http://schemas.microsoft.com/office/drawing/2014/main" id="{A2F158C4-0298-46BA-B52B-CECFA812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24" y="1007115"/>
            <a:ext cx="1000569" cy="56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87E3429-9660-49B8-BC0B-DA46B84C1C5C}"/>
              </a:ext>
            </a:extLst>
          </p:cNvPr>
          <p:cNvSpPr txBox="1"/>
          <p:nvPr/>
        </p:nvSpPr>
        <p:spPr>
          <a:xfrm>
            <a:off x="821934" y="14257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ローカル</a:t>
            </a:r>
            <a:endParaRPr kumimoji="1" lang="en-US" altLang="ja-JP" b="1" dirty="0"/>
          </a:p>
          <a:p>
            <a:r>
              <a:rPr kumimoji="1" lang="ja-JP" altLang="en-US" b="1" dirty="0"/>
              <a:t>ファイル</a:t>
            </a:r>
          </a:p>
        </p:txBody>
      </p:sp>
      <p:sp>
        <p:nvSpPr>
          <p:cNvPr id="33" name="矢印: 下 32">
            <a:extLst>
              <a:ext uri="{FF2B5EF4-FFF2-40B4-BE49-F238E27FC236}">
                <a16:creationId xmlns:a16="http://schemas.microsoft.com/office/drawing/2014/main" id="{84DA840A-097A-4894-BC09-8C6AB6E91DEA}"/>
              </a:ext>
            </a:extLst>
          </p:cNvPr>
          <p:cNvSpPr/>
          <p:nvPr/>
        </p:nvSpPr>
        <p:spPr>
          <a:xfrm>
            <a:off x="1054582" y="2120999"/>
            <a:ext cx="422826" cy="801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1D2515CB-BB8D-40CB-9D50-BAA682A9962C}"/>
              </a:ext>
            </a:extLst>
          </p:cNvPr>
          <p:cNvGrpSpPr/>
          <p:nvPr/>
        </p:nvGrpSpPr>
        <p:grpSpPr>
          <a:xfrm>
            <a:off x="2174218" y="4920219"/>
            <a:ext cx="1410964" cy="1480606"/>
            <a:chOff x="1540073" y="4931987"/>
            <a:chExt cx="1410964" cy="1480606"/>
          </a:xfrm>
        </p:grpSpPr>
        <p:sp>
          <p:nvSpPr>
            <p:cNvPr id="107" name="テキスト ボックス 106">
              <a:extLst>
                <a:ext uri="{FF2B5EF4-FFF2-40B4-BE49-F238E27FC236}">
                  <a16:creationId xmlns:a16="http://schemas.microsoft.com/office/drawing/2014/main" id="{2B09B047-C5AA-4F7C-950D-825354BD7C1A}"/>
                </a:ext>
              </a:extLst>
            </p:cNvPr>
            <p:cNvSpPr txBox="1"/>
            <p:nvPr/>
          </p:nvSpPr>
          <p:spPr>
            <a:xfrm>
              <a:off x="1540073" y="4931987"/>
              <a:ext cx="141096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b="1" dirty="0"/>
                <a:t>Super</a:t>
              </a:r>
            </a:p>
            <a:p>
              <a:pPr algn="ctr"/>
              <a:r>
                <a:rPr lang="en-US" altLang="ja-JP" sz="1600" b="1" dirty="0"/>
                <a:t>Resolution</a:t>
              </a:r>
            </a:p>
            <a:p>
              <a:pPr algn="ctr"/>
              <a:r>
                <a:rPr kumimoji="1" lang="ja-JP" altLang="en-US" sz="1600" b="1" dirty="0"/>
                <a:t>超解像度</a:t>
              </a:r>
              <a:endParaRPr kumimoji="1" lang="en-US" altLang="ja-JP" sz="1600" b="1" dirty="0"/>
            </a:p>
            <a:p>
              <a:pPr algn="ctr"/>
              <a:r>
                <a:rPr lang="ja-JP" altLang="en-US" sz="1600" b="1" dirty="0"/>
                <a:t>（</a:t>
              </a:r>
              <a:r>
                <a:rPr lang="en-US" altLang="ja-JP" sz="1600" b="1" dirty="0"/>
                <a:t>1080p</a:t>
              </a:r>
              <a:r>
                <a:rPr lang="ja-JP" altLang="en-US" sz="1600" b="1" dirty="0"/>
                <a:t>化）</a:t>
              </a:r>
              <a:endParaRPr kumimoji="1" lang="ja-JP" altLang="en-US" sz="1600" b="1" dirty="0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AC23FA29-FDDF-435B-AF61-39F5DAE31A6B}"/>
                </a:ext>
              </a:extLst>
            </p:cNvPr>
            <p:cNvSpPr txBox="1"/>
            <p:nvPr/>
          </p:nvSpPr>
          <p:spPr>
            <a:xfrm>
              <a:off x="1688018" y="6074039"/>
              <a:ext cx="1220206" cy="3385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 err="1">
                  <a:solidFill>
                    <a:schemeClr val="bg1"/>
                  </a:solidFill>
                </a:rPr>
                <a:t>TecoGAN</a:t>
              </a:r>
              <a:endParaRPr kumimoji="1" lang="ja-JP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60FB607-ADB3-4CDE-AC8E-E276609E455F}"/>
              </a:ext>
            </a:extLst>
          </p:cNvPr>
          <p:cNvSpPr txBox="1"/>
          <p:nvPr/>
        </p:nvSpPr>
        <p:spPr>
          <a:xfrm>
            <a:off x="4168694" y="6056152"/>
            <a:ext cx="105264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>
                <a:solidFill>
                  <a:schemeClr val="bg1"/>
                </a:solidFill>
              </a:rPr>
              <a:t>DeOldify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6043B174-24EE-4CDA-9C78-682502BB71CE}"/>
              </a:ext>
            </a:extLst>
          </p:cNvPr>
          <p:cNvSpPr txBox="1"/>
          <p:nvPr/>
        </p:nvSpPr>
        <p:spPr>
          <a:xfrm>
            <a:off x="5543617" y="6062271"/>
            <a:ext cx="1667350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ja-JP" sz="1400" b="1" dirty="0" err="1">
                <a:solidFill>
                  <a:schemeClr val="bg1"/>
                </a:solidFill>
              </a:rPr>
              <a:t>DeepRemaster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61C581BF-9B87-4090-9A39-E65B975D98AC}"/>
              </a:ext>
            </a:extLst>
          </p:cNvPr>
          <p:cNvSpPr txBox="1"/>
          <p:nvPr/>
        </p:nvSpPr>
        <p:spPr>
          <a:xfrm>
            <a:off x="7420942" y="5923771"/>
            <a:ext cx="1667444" cy="523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</a:rPr>
              <a:t>MS</a:t>
            </a:r>
            <a:r>
              <a:rPr lang="ja-JP" altLang="en-US" sz="1400" b="1" dirty="0">
                <a:solidFill>
                  <a:schemeClr val="bg1"/>
                </a:solidFill>
              </a:rPr>
              <a:t> </a:t>
            </a:r>
            <a:r>
              <a:rPr lang="en-US" altLang="ja-JP" sz="1400" b="1" dirty="0">
                <a:solidFill>
                  <a:schemeClr val="bg1"/>
                </a:solidFill>
              </a:rPr>
              <a:t>Bring old</a:t>
            </a:r>
            <a:r>
              <a:rPr lang="ja-JP" altLang="en-US" sz="1400" b="1" dirty="0">
                <a:solidFill>
                  <a:schemeClr val="bg1"/>
                </a:solidFill>
              </a:rPr>
              <a:t>・・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1400" b="1" dirty="0">
                <a:solidFill>
                  <a:schemeClr val="bg1"/>
                </a:solidFill>
              </a:rPr>
              <a:t> </a:t>
            </a:r>
            <a:r>
              <a:rPr kumimoji="1" lang="en-US" altLang="ja-JP" sz="1400" b="1" dirty="0">
                <a:solidFill>
                  <a:schemeClr val="bg1"/>
                </a:solidFill>
              </a:rPr>
              <a:t>or GFPGAN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9B6D5BA1-6940-461E-B3A5-B709A2A30D4A}"/>
              </a:ext>
            </a:extLst>
          </p:cNvPr>
          <p:cNvSpPr txBox="1"/>
          <p:nvPr/>
        </p:nvSpPr>
        <p:spPr>
          <a:xfrm>
            <a:off x="10065138" y="6058720"/>
            <a:ext cx="643125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bg1"/>
                </a:solidFill>
              </a:rPr>
              <a:t>DAIN</a:t>
            </a:r>
            <a:endParaRPr kumimoji="1" lang="ja-JP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9046E69-74C1-4BC1-B11E-FE85B3276C60}"/>
              </a:ext>
            </a:extLst>
          </p:cNvPr>
          <p:cNvGrpSpPr/>
          <p:nvPr/>
        </p:nvGrpSpPr>
        <p:grpSpPr>
          <a:xfrm>
            <a:off x="8794821" y="795306"/>
            <a:ext cx="2818430" cy="383556"/>
            <a:chOff x="10661695" y="1062546"/>
            <a:chExt cx="2818430" cy="383556"/>
          </a:xfrm>
        </p:grpSpPr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90067385-C648-4778-A609-C59DAAAB8BE9}"/>
                </a:ext>
              </a:extLst>
            </p:cNvPr>
            <p:cNvSpPr txBox="1"/>
            <p:nvPr/>
          </p:nvSpPr>
          <p:spPr>
            <a:xfrm>
              <a:off x="11065570" y="1062546"/>
              <a:ext cx="2414555" cy="383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/>
                <a:t>Google Drive</a:t>
              </a:r>
              <a:endParaRPr kumimoji="1" lang="ja-JP" altLang="en-US" b="1" dirty="0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ACB32BF9-3D6D-4079-A4CD-3CB8686F1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1695" y="1062546"/>
              <a:ext cx="427682" cy="38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0" name="Picture 4">
            <a:extLst>
              <a:ext uri="{FF2B5EF4-FFF2-40B4-BE49-F238E27FC236}">
                <a16:creationId xmlns:a16="http://schemas.microsoft.com/office/drawing/2014/main" id="{660CFAD3-3A16-4E6A-A6CA-33832C7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970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4">
            <a:extLst>
              <a:ext uri="{FF2B5EF4-FFF2-40B4-BE49-F238E27FC236}">
                <a16:creationId xmlns:a16="http://schemas.microsoft.com/office/drawing/2014/main" id="{660CFAD3-3A16-4E6A-A6CA-33832C7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63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4">
            <a:extLst>
              <a:ext uri="{FF2B5EF4-FFF2-40B4-BE49-F238E27FC236}">
                <a16:creationId xmlns:a16="http://schemas.microsoft.com/office/drawing/2014/main" id="{660CFAD3-3A16-4E6A-A6CA-33832C7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004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4">
            <a:extLst>
              <a:ext uri="{FF2B5EF4-FFF2-40B4-BE49-F238E27FC236}">
                <a16:creationId xmlns:a16="http://schemas.microsoft.com/office/drawing/2014/main" id="{660CFAD3-3A16-4E6A-A6CA-33832C707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425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7968F0CE-56D1-4E3D-B024-0F846AED8F2B}"/>
              </a:ext>
            </a:extLst>
          </p:cNvPr>
          <p:cNvSpPr txBox="1"/>
          <p:nvPr/>
        </p:nvSpPr>
        <p:spPr>
          <a:xfrm>
            <a:off x="719931" y="64020"/>
            <a:ext cx="606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処理の流れ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33" name="直線コネクタ 132">
            <a:extLst>
              <a:ext uri="{FF2B5EF4-FFF2-40B4-BE49-F238E27FC236}">
                <a16:creationId xmlns:a16="http://schemas.microsoft.com/office/drawing/2014/main" id="{76D3C0EF-2AFE-4D4F-89B6-6D61F533D5F6}"/>
              </a:ext>
            </a:extLst>
          </p:cNvPr>
          <p:cNvCxnSpPr>
            <a:cxnSpLocks/>
          </p:cNvCxnSpPr>
          <p:nvPr/>
        </p:nvCxnSpPr>
        <p:spPr>
          <a:xfrm>
            <a:off x="1963550" y="4374314"/>
            <a:ext cx="1938644" cy="2054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A45410A6-2A96-4E63-B812-1780F7E7E724}"/>
              </a:ext>
            </a:extLst>
          </p:cNvPr>
          <p:cNvCxnSpPr>
            <a:cxnSpLocks/>
          </p:cNvCxnSpPr>
          <p:nvPr/>
        </p:nvCxnSpPr>
        <p:spPr>
          <a:xfrm flipV="1">
            <a:off x="1970454" y="2351547"/>
            <a:ext cx="2019469" cy="614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5DAF3F6-92CE-4BF9-9ACE-572988DFC8B6}"/>
              </a:ext>
            </a:extLst>
          </p:cNvPr>
          <p:cNvCxnSpPr>
            <a:cxnSpLocks/>
          </p:cNvCxnSpPr>
          <p:nvPr/>
        </p:nvCxnSpPr>
        <p:spPr>
          <a:xfrm flipV="1">
            <a:off x="810667" y="2573830"/>
            <a:ext cx="1278111" cy="53714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59A9C1F6-514F-46AB-A309-50075E9A960A}"/>
              </a:ext>
            </a:extLst>
          </p:cNvPr>
          <p:cNvCxnSpPr>
            <a:cxnSpLocks/>
          </p:cNvCxnSpPr>
          <p:nvPr/>
        </p:nvCxnSpPr>
        <p:spPr>
          <a:xfrm>
            <a:off x="810667" y="4546901"/>
            <a:ext cx="1252009" cy="35065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グループ化 138">
            <a:extLst>
              <a:ext uri="{FF2B5EF4-FFF2-40B4-BE49-F238E27FC236}">
                <a16:creationId xmlns:a16="http://schemas.microsoft.com/office/drawing/2014/main" id="{E3F6BFC7-03FF-46C7-8066-0024C0C081F0}"/>
              </a:ext>
            </a:extLst>
          </p:cNvPr>
          <p:cNvGrpSpPr/>
          <p:nvPr/>
        </p:nvGrpSpPr>
        <p:grpSpPr>
          <a:xfrm>
            <a:off x="1850397" y="2467875"/>
            <a:ext cx="2432836" cy="2313347"/>
            <a:chOff x="1648790" y="2426494"/>
            <a:chExt cx="2023819" cy="1924418"/>
          </a:xfrm>
        </p:grpSpPr>
        <p:pic>
          <p:nvPicPr>
            <p:cNvPr id="147" name="Picture 2" descr="カラーで蘇るオードリー・ヘップバーン">
              <a:extLst>
                <a:ext uri="{FF2B5EF4-FFF2-40B4-BE49-F238E27FC236}">
                  <a16:creationId xmlns:a16="http://schemas.microsoft.com/office/drawing/2014/main" id="{925E9E58-6EC4-44AD-805D-775A4012C9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38000"/>
                      </a14:imgEffect>
                      <a14:imgEffect>
                        <a14:brightnessContrast bright="20000" contrast="-1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1648790" y="2426494"/>
              <a:ext cx="2023819" cy="1924418"/>
            </a:xfrm>
            <a:prstGeom prst="rect">
              <a:avLst/>
            </a:prstGeom>
            <a:noFill/>
            <a:effectLst>
              <a:glow rad="88900">
                <a:schemeClr val="accent1">
                  <a:alpha val="40000"/>
                </a:schemeClr>
              </a:glow>
            </a:effectLst>
            <a:scene3d>
              <a:camera prst="orthographicFront">
                <a:rot lat="600000" lon="19200000" rev="2159445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8" name="グループ化 147">
              <a:extLst>
                <a:ext uri="{FF2B5EF4-FFF2-40B4-BE49-F238E27FC236}">
                  <a16:creationId xmlns:a16="http://schemas.microsoft.com/office/drawing/2014/main" id="{FEABD42F-579B-417A-894A-3043228E96DC}"/>
                </a:ext>
              </a:extLst>
            </p:cNvPr>
            <p:cNvGrpSpPr/>
            <p:nvPr/>
          </p:nvGrpSpPr>
          <p:grpSpPr>
            <a:xfrm>
              <a:off x="1669433" y="2541609"/>
              <a:ext cx="1952175" cy="1774781"/>
              <a:chOff x="1679707" y="3509175"/>
              <a:chExt cx="1952175" cy="1774781"/>
            </a:xfrm>
          </p:grpSpPr>
          <p:sp>
            <p:nvSpPr>
              <p:cNvPr id="149" name="フローチャート: データ 148">
                <a:extLst>
                  <a:ext uri="{FF2B5EF4-FFF2-40B4-BE49-F238E27FC236}">
                    <a16:creationId xmlns:a16="http://schemas.microsoft.com/office/drawing/2014/main" id="{9722EA4E-CF61-4664-91C9-43589D3D8EC8}"/>
                  </a:ext>
                </a:extLst>
              </p:cNvPr>
              <p:cNvSpPr/>
              <p:nvPr/>
            </p:nvSpPr>
            <p:spPr>
              <a:xfrm rot="20881618">
                <a:off x="1679707" y="3509175"/>
                <a:ext cx="1952175" cy="1774781"/>
              </a:xfrm>
              <a:prstGeom prst="flowChartInputOutpu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0" name="フリーフォーム: 図形 149">
                <a:extLst>
                  <a:ext uri="{FF2B5EF4-FFF2-40B4-BE49-F238E27FC236}">
                    <a16:creationId xmlns:a16="http://schemas.microsoft.com/office/drawing/2014/main" id="{0F00CD42-760B-4985-971E-83AC8E762628}"/>
                  </a:ext>
                </a:extLst>
              </p:cNvPr>
              <p:cNvSpPr/>
              <p:nvPr/>
            </p:nvSpPr>
            <p:spPr>
              <a:xfrm>
                <a:off x="2115520" y="3790153"/>
                <a:ext cx="61042" cy="60150"/>
              </a:xfrm>
              <a:custGeom>
                <a:avLst/>
                <a:gdLst>
                  <a:gd name="connsiteX0" fmla="*/ 33342 w 85479"/>
                  <a:gd name="connsiteY0" fmla="*/ 0 h 84230"/>
                  <a:gd name="connsiteX1" fmla="*/ 33342 w 85479"/>
                  <a:gd name="connsiteY1" fmla="*/ 0 h 84230"/>
                  <a:gd name="connsiteX2" fmla="*/ 69437 w 85479"/>
                  <a:gd name="connsiteY2" fmla="*/ 4011 h 84230"/>
                  <a:gd name="connsiteX3" fmla="*/ 85479 w 85479"/>
                  <a:gd name="connsiteY3" fmla="*/ 52137 h 84230"/>
                  <a:gd name="connsiteX4" fmla="*/ 77458 w 85479"/>
                  <a:gd name="connsiteY4" fmla="*/ 80211 h 84230"/>
                  <a:gd name="connsiteX5" fmla="*/ 61416 w 85479"/>
                  <a:gd name="connsiteY5" fmla="*/ 84221 h 84230"/>
                  <a:gd name="connsiteX6" fmla="*/ 25321 w 85479"/>
                  <a:gd name="connsiteY6" fmla="*/ 80211 h 84230"/>
                  <a:gd name="connsiteX7" fmla="*/ 1258 w 85479"/>
                  <a:gd name="connsiteY7" fmla="*/ 72190 h 84230"/>
                  <a:gd name="connsiteX8" fmla="*/ 29332 w 85479"/>
                  <a:gd name="connsiteY8" fmla="*/ 28074 h 84230"/>
                  <a:gd name="connsiteX9" fmla="*/ 33342 w 85479"/>
                  <a:gd name="connsiteY9" fmla="*/ 0 h 8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79" h="84230">
                    <a:moveTo>
                      <a:pt x="33342" y="0"/>
                    </a:moveTo>
                    <a:lnTo>
                      <a:pt x="33342" y="0"/>
                    </a:lnTo>
                    <a:cubicBezTo>
                      <a:pt x="45374" y="1337"/>
                      <a:pt x="58980" y="-2089"/>
                      <a:pt x="69437" y="4011"/>
                    </a:cubicBezTo>
                    <a:cubicBezTo>
                      <a:pt x="81006" y="10760"/>
                      <a:pt x="83710" y="41524"/>
                      <a:pt x="85479" y="52137"/>
                    </a:cubicBezTo>
                    <a:cubicBezTo>
                      <a:pt x="82805" y="61495"/>
                      <a:pt x="83297" y="72425"/>
                      <a:pt x="77458" y="80211"/>
                    </a:cubicBezTo>
                    <a:cubicBezTo>
                      <a:pt x="74151" y="84620"/>
                      <a:pt x="66928" y="84221"/>
                      <a:pt x="61416" y="84221"/>
                    </a:cubicBezTo>
                    <a:cubicBezTo>
                      <a:pt x="49310" y="84221"/>
                      <a:pt x="37353" y="81548"/>
                      <a:pt x="25321" y="80211"/>
                    </a:cubicBezTo>
                    <a:cubicBezTo>
                      <a:pt x="17300" y="77537"/>
                      <a:pt x="3688" y="80288"/>
                      <a:pt x="1258" y="72190"/>
                    </a:cubicBezTo>
                    <a:cubicBezTo>
                      <a:pt x="-5492" y="49690"/>
                      <a:pt x="16515" y="37686"/>
                      <a:pt x="29332" y="28074"/>
                    </a:cubicBezTo>
                    <a:lnTo>
                      <a:pt x="33342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1" name="フリーフォーム: 図形 150">
                <a:extLst>
                  <a:ext uri="{FF2B5EF4-FFF2-40B4-BE49-F238E27FC236}">
                    <a16:creationId xmlns:a16="http://schemas.microsoft.com/office/drawing/2014/main" id="{BB2C8C0B-A978-498C-A56D-34F2C741A9B6}"/>
                  </a:ext>
                </a:extLst>
              </p:cNvPr>
              <p:cNvSpPr/>
              <p:nvPr/>
            </p:nvSpPr>
            <p:spPr>
              <a:xfrm>
                <a:off x="2844763" y="4828726"/>
                <a:ext cx="120186" cy="76547"/>
              </a:xfrm>
              <a:custGeom>
                <a:avLst/>
                <a:gdLst>
                  <a:gd name="connsiteX0" fmla="*/ 88640 w 188903"/>
                  <a:gd name="connsiteY0" fmla="*/ 0 h 164781"/>
                  <a:gd name="connsiteX1" fmla="*/ 88640 w 188903"/>
                  <a:gd name="connsiteY1" fmla="*/ 0 h 164781"/>
                  <a:gd name="connsiteX2" fmla="*/ 160829 w 188903"/>
                  <a:gd name="connsiteY2" fmla="*/ 72190 h 164781"/>
                  <a:gd name="connsiteX3" fmla="*/ 172861 w 188903"/>
                  <a:gd name="connsiteY3" fmla="*/ 100263 h 164781"/>
                  <a:gd name="connsiteX4" fmla="*/ 180882 w 188903"/>
                  <a:gd name="connsiteY4" fmla="*/ 116305 h 164781"/>
                  <a:gd name="connsiteX5" fmla="*/ 188903 w 188903"/>
                  <a:gd name="connsiteY5" fmla="*/ 140369 h 164781"/>
                  <a:gd name="connsiteX6" fmla="*/ 164840 w 188903"/>
                  <a:gd name="connsiteY6" fmla="*/ 164432 h 164781"/>
                  <a:gd name="connsiteX7" fmla="*/ 132755 w 188903"/>
                  <a:gd name="connsiteY7" fmla="*/ 152400 h 164781"/>
                  <a:gd name="connsiteX8" fmla="*/ 120724 w 188903"/>
                  <a:gd name="connsiteY8" fmla="*/ 148390 h 164781"/>
                  <a:gd name="connsiteX9" fmla="*/ 64576 w 188903"/>
                  <a:gd name="connsiteY9" fmla="*/ 156411 h 164781"/>
                  <a:gd name="connsiteX10" fmla="*/ 52545 w 188903"/>
                  <a:gd name="connsiteY10" fmla="*/ 160421 h 164781"/>
                  <a:gd name="connsiteX11" fmla="*/ 4419 w 188903"/>
                  <a:gd name="connsiteY11" fmla="*/ 156411 h 164781"/>
                  <a:gd name="connsiteX12" fmla="*/ 408 w 188903"/>
                  <a:gd name="connsiteY12" fmla="*/ 132347 h 164781"/>
                  <a:gd name="connsiteX13" fmla="*/ 32492 w 188903"/>
                  <a:gd name="connsiteY13" fmla="*/ 72190 h 164781"/>
                  <a:gd name="connsiteX14" fmla="*/ 48534 w 188903"/>
                  <a:gd name="connsiteY14" fmla="*/ 64169 h 164781"/>
                  <a:gd name="connsiteX15" fmla="*/ 60566 w 188903"/>
                  <a:gd name="connsiteY15" fmla="*/ 52137 h 164781"/>
                  <a:gd name="connsiteX16" fmla="*/ 80619 w 188903"/>
                  <a:gd name="connsiteY16" fmla="*/ 36095 h 164781"/>
                  <a:gd name="connsiteX17" fmla="*/ 88640 w 188903"/>
                  <a:gd name="connsiteY17" fmla="*/ 0 h 16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8903" h="164781">
                    <a:moveTo>
                      <a:pt x="88640" y="0"/>
                    </a:moveTo>
                    <a:lnTo>
                      <a:pt x="88640" y="0"/>
                    </a:lnTo>
                    <a:cubicBezTo>
                      <a:pt x="112703" y="24063"/>
                      <a:pt x="138941" y="46133"/>
                      <a:pt x="160829" y="72190"/>
                    </a:cubicBezTo>
                    <a:cubicBezTo>
                      <a:pt x="167377" y="79986"/>
                      <a:pt x="168648" y="90995"/>
                      <a:pt x="172861" y="100263"/>
                    </a:cubicBezTo>
                    <a:cubicBezTo>
                      <a:pt x="175335" y="105706"/>
                      <a:pt x="178662" y="110754"/>
                      <a:pt x="180882" y="116305"/>
                    </a:cubicBezTo>
                    <a:cubicBezTo>
                      <a:pt x="184022" y="124155"/>
                      <a:pt x="188903" y="140369"/>
                      <a:pt x="188903" y="140369"/>
                    </a:cubicBezTo>
                    <a:cubicBezTo>
                      <a:pt x="180882" y="148390"/>
                      <a:pt x="175932" y="162055"/>
                      <a:pt x="164840" y="164432"/>
                    </a:cubicBezTo>
                    <a:cubicBezTo>
                      <a:pt x="153671" y="166825"/>
                      <a:pt x="143490" y="156303"/>
                      <a:pt x="132755" y="152400"/>
                    </a:cubicBezTo>
                    <a:cubicBezTo>
                      <a:pt x="128782" y="150955"/>
                      <a:pt x="124734" y="149727"/>
                      <a:pt x="120724" y="148390"/>
                    </a:cubicBezTo>
                    <a:cubicBezTo>
                      <a:pt x="102008" y="151064"/>
                      <a:pt x="83194" y="153126"/>
                      <a:pt x="64576" y="156411"/>
                    </a:cubicBezTo>
                    <a:cubicBezTo>
                      <a:pt x="60413" y="157146"/>
                      <a:pt x="56772" y="160421"/>
                      <a:pt x="52545" y="160421"/>
                    </a:cubicBezTo>
                    <a:cubicBezTo>
                      <a:pt x="36447" y="160421"/>
                      <a:pt x="20461" y="157748"/>
                      <a:pt x="4419" y="156411"/>
                    </a:cubicBezTo>
                    <a:cubicBezTo>
                      <a:pt x="3082" y="148390"/>
                      <a:pt x="-1356" y="140285"/>
                      <a:pt x="408" y="132347"/>
                    </a:cubicBezTo>
                    <a:cubicBezTo>
                      <a:pt x="4684" y="113106"/>
                      <a:pt x="14033" y="85375"/>
                      <a:pt x="32492" y="72190"/>
                    </a:cubicBezTo>
                    <a:cubicBezTo>
                      <a:pt x="37357" y="68715"/>
                      <a:pt x="43669" y="67644"/>
                      <a:pt x="48534" y="64169"/>
                    </a:cubicBezTo>
                    <a:cubicBezTo>
                      <a:pt x="53149" y="60872"/>
                      <a:pt x="56297" y="55872"/>
                      <a:pt x="60566" y="52137"/>
                    </a:cubicBezTo>
                    <a:cubicBezTo>
                      <a:pt x="67008" y="46500"/>
                      <a:pt x="74566" y="42148"/>
                      <a:pt x="80619" y="36095"/>
                    </a:cubicBezTo>
                    <a:cubicBezTo>
                      <a:pt x="84027" y="32687"/>
                      <a:pt x="87303" y="6016"/>
                      <a:pt x="8864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2" name="フリーフォーム: 図形 151">
                <a:extLst>
                  <a:ext uri="{FF2B5EF4-FFF2-40B4-BE49-F238E27FC236}">
                    <a16:creationId xmlns:a16="http://schemas.microsoft.com/office/drawing/2014/main" id="{F71C3B22-63F0-41E9-AE84-75F7E36B04A8}"/>
                  </a:ext>
                </a:extLst>
              </p:cNvPr>
              <p:cNvSpPr/>
              <p:nvPr/>
            </p:nvSpPr>
            <p:spPr>
              <a:xfrm>
                <a:off x="3052333" y="3783201"/>
                <a:ext cx="80210" cy="100261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3" name="フリーフォーム: 図形 152">
                <a:extLst>
                  <a:ext uri="{FF2B5EF4-FFF2-40B4-BE49-F238E27FC236}">
                    <a16:creationId xmlns:a16="http://schemas.microsoft.com/office/drawing/2014/main" id="{4EBAEAEC-BE8C-4153-8A96-6B1846B3B37E}"/>
                  </a:ext>
                </a:extLst>
              </p:cNvPr>
              <p:cNvSpPr/>
              <p:nvPr/>
            </p:nvSpPr>
            <p:spPr>
              <a:xfrm rot="4885002">
                <a:off x="2178635" y="4713133"/>
                <a:ext cx="80210" cy="100261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フリーフォーム: 図形 153">
                <a:extLst>
                  <a:ext uri="{FF2B5EF4-FFF2-40B4-BE49-F238E27FC236}">
                    <a16:creationId xmlns:a16="http://schemas.microsoft.com/office/drawing/2014/main" id="{950144F2-B89D-4C3C-AEF7-10E1E3347773}"/>
                  </a:ext>
                </a:extLst>
              </p:cNvPr>
              <p:cNvSpPr/>
              <p:nvPr/>
            </p:nvSpPr>
            <p:spPr>
              <a:xfrm rot="4885002">
                <a:off x="2663134" y="4122275"/>
                <a:ext cx="155556" cy="117773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5" name="フリーフォーム: 図形 154">
                <a:extLst>
                  <a:ext uri="{FF2B5EF4-FFF2-40B4-BE49-F238E27FC236}">
                    <a16:creationId xmlns:a16="http://schemas.microsoft.com/office/drawing/2014/main" id="{C1880262-5419-44D4-BBF0-277DB5818BD5}"/>
                  </a:ext>
                </a:extLst>
              </p:cNvPr>
              <p:cNvSpPr/>
              <p:nvPr/>
            </p:nvSpPr>
            <p:spPr>
              <a:xfrm rot="9603353">
                <a:off x="2224370" y="5172940"/>
                <a:ext cx="72277" cy="45719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フリーフォーム: 図形 155">
                <a:extLst>
                  <a:ext uri="{FF2B5EF4-FFF2-40B4-BE49-F238E27FC236}">
                    <a16:creationId xmlns:a16="http://schemas.microsoft.com/office/drawing/2014/main" id="{053AC654-58E5-437A-BA6D-D1E5ADF3BB45}"/>
                  </a:ext>
                </a:extLst>
              </p:cNvPr>
              <p:cNvSpPr/>
              <p:nvPr/>
            </p:nvSpPr>
            <p:spPr>
              <a:xfrm rot="11188075">
                <a:off x="3138173" y="4339891"/>
                <a:ext cx="72277" cy="45719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52" name="グループ化 1051">
            <a:extLst>
              <a:ext uri="{FF2B5EF4-FFF2-40B4-BE49-F238E27FC236}">
                <a16:creationId xmlns:a16="http://schemas.microsoft.com/office/drawing/2014/main" id="{A94E250B-CA59-4C3B-8873-2B6A1C01C8D1}"/>
              </a:ext>
            </a:extLst>
          </p:cNvPr>
          <p:cNvGrpSpPr/>
          <p:nvPr/>
        </p:nvGrpSpPr>
        <p:grpSpPr>
          <a:xfrm>
            <a:off x="3479451" y="2437728"/>
            <a:ext cx="2432836" cy="2313347"/>
            <a:chOff x="5688088" y="2426494"/>
            <a:chExt cx="2023819" cy="1924418"/>
          </a:xfrm>
        </p:grpSpPr>
        <p:pic>
          <p:nvPicPr>
            <p:cNvPr id="56" name="Picture 2" descr="カラーで蘇るオードリー・ヘップバーン">
              <a:extLst>
                <a:ext uri="{FF2B5EF4-FFF2-40B4-BE49-F238E27FC236}">
                  <a16:creationId xmlns:a16="http://schemas.microsoft.com/office/drawing/2014/main" id="{B1F9CE1B-918D-4DA1-A2BF-6C37732416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3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0" r="200"/>
            <a:stretch/>
          </p:blipFill>
          <p:spPr bwMode="auto">
            <a:xfrm>
              <a:off x="5688088" y="2426494"/>
              <a:ext cx="2023819" cy="1924418"/>
            </a:xfrm>
            <a:prstGeom prst="rect">
              <a:avLst/>
            </a:prstGeom>
            <a:noFill/>
            <a:effectLst>
              <a:glow rad="101600">
                <a:schemeClr val="accent1">
                  <a:alpha val="40000"/>
                </a:schemeClr>
              </a:glow>
            </a:effectLst>
            <a:scene3d>
              <a:camera prst="orthographicFront">
                <a:rot lat="600000" lon="19200000" rev="2159445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2" name="グループ化 91">
              <a:extLst>
                <a:ext uri="{FF2B5EF4-FFF2-40B4-BE49-F238E27FC236}">
                  <a16:creationId xmlns:a16="http://schemas.microsoft.com/office/drawing/2014/main" id="{22263CD5-A110-42BB-8F6C-B8A0A2BD7D3E}"/>
                </a:ext>
              </a:extLst>
            </p:cNvPr>
            <p:cNvGrpSpPr/>
            <p:nvPr/>
          </p:nvGrpSpPr>
          <p:grpSpPr>
            <a:xfrm>
              <a:off x="5722420" y="2541609"/>
              <a:ext cx="1952175" cy="1774781"/>
              <a:chOff x="1679707" y="3509175"/>
              <a:chExt cx="1952175" cy="1774781"/>
            </a:xfrm>
          </p:grpSpPr>
          <p:sp>
            <p:nvSpPr>
              <p:cNvPr id="93" name="フローチャート: データ 92">
                <a:extLst>
                  <a:ext uri="{FF2B5EF4-FFF2-40B4-BE49-F238E27FC236}">
                    <a16:creationId xmlns:a16="http://schemas.microsoft.com/office/drawing/2014/main" id="{77A4D496-7949-4A3B-AE71-D142390804C6}"/>
                  </a:ext>
                </a:extLst>
              </p:cNvPr>
              <p:cNvSpPr/>
              <p:nvPr/>
            </p:nvSpPr>
            <p:spPr>
              <a:xfrm rot="20881618">
                <a:off x="1679707" y="3509175"/>
                <a:ext cx="1952175" cy="1774781"/>
              </a:xfrm>
              <a:prstGeom prst="flowChartInputOutpu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フリーフォーム: 図形 93">
                <a:extLst>
                  <a:ext uri="{FF2B5EF4-FFF2-40B4-BE49-F238E27FC236}">
                    <a16:creationId xmlns:a16="http://schemas.microsoft.com/office/drawing/2014/main" id="{5486AE69-D997-4932-A031-418120F591C9}"/>
                  </a:ext>
                </a:extLst>
              </p:cNvPr>
              <p:cNvSpPr/>
              <p:nvPr/>
            </p:nvSpPr>
            <p:spPr>
              <a:xfrm>
                <a:off x="2115520" y="3790153"/>
                <a:ext cx="61042" cy="60150"/>
              </a:xfrm>
              <a:custGeom>
                <a:avLst/>
                <a:gdLst>
                  <a:gd name="connsiteX0" fmla="*/ 33342 w 85479"/>
                  <a:gd name="connsiteY0" fmla="*/ 0 h 84230"/>
                  <a:gd name="connsiteX1" fmla="*/ 33342 w 85479"/>
                  <a:gd name="connsiteY1" fmla="*/ 0 h 84230"/>
                  <a:gd name="connsiteX2" fmla="*/ 69437 w 85479"/>
                  <a:gd name="connsiteY2" fmla="*/ 4011 h 84230"/>
                  <a:gd name="connsiteX3" fmla="*/ 85479 w 85479"/>
                  <a:gd name="connsiteY3" fmla="*/ 52137 h 84230"/>
                  <a:gd name="connsiteX4" fmla="*/ 77458 w 85479"/>
                  <a:gd name="connsiteY4" fmla="*/ 80211 h 84230"/>
                  <a:gd name="connsiteX5" fmla="*/ 61416 w 85479"/>
                  <a:gd name="connsiteY5" fmla="*/ 84221 h 84230"/>
                  <a:gd name="connsiteX6" fmla="*/ 25321 w 85479"/>
                  <a:gd name="connsiteY6" fmla="*/ 80211 h 84230"/>
                  <a:gd name="connsiteX7" fmla="*/ 1258 w 85479"/>
                  <a:gd name="connsiteY7" fmla="*/ 72190 h 84230"/>
                  <a:gd name="connsiteX8" fmla="*/ 29332 w 85479"/>
                  <a:gd name="connsiteY8" fmla="*/ 28074 h 84230"/>
                  <a:gd name="connsiteX9" fmla="*/ 33342 w 85479"/>
                  <a:gd name="connsiteY9" fmla="*/ 0 h 8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5479" h="84230">
                    <a:moveTo>
                      <a:pt x="33342" y="0"/>
                    </a:moveTo>
                    <a:lnTo>
                      <a:pt x="33342" y="0"/>
                    </a:lnTo>
                    <a:cubicBezTo>
                      <a:pt x="45374" y="1337"/>
                      <a:pt x="58980" y="-2089"/>
                      <a:pt x="69437" y="4011"/>
                    </a:cubicBezTo>
                    <a:cubicBezTo>
                      <a:pt x="81006" y="10760"/>
                      <a:pt x="83710" y="41524"/>
                      <a:pt x="85479" y="52137"/>
                    </a:cubicBezTo>
                    <a:cubicBezTo>
                      <a:pt x="82805" y="61495"/>
                      <a:pt x="83297" y="72425"/>
                      <a:pt x="77458" y="80211"/>
                    </a:cubicBezTo>
                    <a:cubicBezTo>
                      <a:pt x="74151" y="84620"/>
                      <a:pt x="66928" y="84221"/>
                      <a:pt x="61416" y="84221"/>
                    </a:cubicBezTo>
                    <a:cubicBezTo>
                      <a:pt x="49310" y="84221"/>
                      <a:pt x="37353" y="81548"/>
                      <a:pt x="25321" y="80211"/>
                    </a:cubicBezTo>
                    <a:cubicBezTo>
                      <a:pt x="17300" y="77537"/>
                      <a:pt x="3688" y="80288"/>
                      <a:pt x="1258" y="72190"/>
                    </a:cubicBezTo>
                    <a:cubicBezTo>
                      <a:pt x="-5492" y="49690"/>
                      <a:pt x="16515" y="37686"/>
                      <a:pt x="29332" y="28074"/>
                    </a:cubicBezTo>
                    <a:lnTo>
                      <a:pt x="33342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5" name="フリーフォーム: 図形 94">
                <a:extLst>
                  <a:ext uri="{FF2B5EF4-FFF2-40B4-BE49-F238E27FC236}">
                    <a16:creationId xmlns:a16="http://schemas.microsoft.com/office/drawing/2014/main" id="{23A4B296-0E23-4DE7-A718-4D569B30C433}"/>
                  </a:ext>
                </a:extLst>
              </p:cNvPr>
              <p:cNvSpPr/>
              <p:nvPr/>
            </p:nvSpPr>
            <p:spPr>
              <a:xfrm>
                <a:off x="2844763" y="4828726"/>
                <a:ext cx="120186" cy="76547"/>
              </a:xfrm>
              <a:custGeom>
                <a:avLst/>
                <a:gdLst>
                  <a:gd name="connsiteX0" fmla="*/ 88640 w 188903"/>
                  <a:gd name="connsiteY0" fmla="*/ 0 h 164781"/>
                  <a:gd name="connsiteX1" fmla="*/ 88640 w 188903"/>
                  <a:gd name="connsiteY1" fmla="*/ 0 h 164781"/>
                  <a:gd name="connsiteX2" fmla="*/ 160829 w 188903"/>
                  <a:gd name="connsiteY2" fmla="*/ 72190 h 164781"/>
                  <a:gd name="connsiteX3" fmla="*/ 172861 w 188903"/>
                  <a:gd name="connsiteY3" fmla="*/ 100263 h 164781"/>
                  <a:gd name="connsiteX4" fmla="*/ 180882 w 188903"/>
                  <a:gd name="connsiteY4" fmla="*/ 116305 h 164781"/>
                  <a:gd name="connsiteX5" fmla="*/ 188903 w 188903"/>
                  <a:gd name="connsiteY5" fmla="*/ 140369 h 164781"/>
                  <a:gd name="connsiteX6" fmla="*/ 164840 w 188903"/>
                  <a:gd name="connsiteY6" fmla="*/ 164432 h 164781"/>
                  <a:gd name="connsiteX7" fmla="*/ 132755 w 188903"/>
                  <a:gd name="connsiteY7" fmla="*/ 152400 h 164781"/>
                  <a:gd name="connsiteX8" fmla="*/ 120724 w 188903"/>
                  <a:gd name="connsiteY8" fmla="*/ 148390 h 164781"/>
                  <a:gd name="connsiteX9" fmla="*/ 64576 w 188903"/>
                  <a:gd name="connsiteY9" fmla="*/ 156411 h 164781"/>
                  <a:gd name="connsiteX10" fmla="*/ 52545 w 188903"/>
                  <a:gd name="connsiteY10" fmla="*/ 160421 h 164781"/>
                  <a:gd name="connsiteX11" fmla="*/ 4419 w 188903"/>
                  <a:gd name="connsiteY11" fmla="*/ 156411 h 164781"/>
                  <a:gd name="connsiteX12" fmla="*/ 408 w 188903"/>
                  <a:gd name="connsiteY12" fmla="*/ 132347 h 164781"/>
                  <a:gd name="connsiteX13" fmla="*/ 32492 w 188903"/>
                  <a:gd name="connsiteY13" fmla="*/ 72190 h 164781"/>
                  <a:gd name="connsiteX14" fmla="*/ 48534 w 188903"/>
                  <a:gd name="connsiteY14" fmla="*/ 64169 h 164781"/>
                  <a:gd name="connsiteX15" fmla="*/ 60566 w 188903"/>
                  <a:gd name="connsiteY15" fmla="*/ 52137 h 164781"/>
                  <a:gd name="connsiteX16" fmla="*/ 80619 w 188903"/>
                  <a:gd name="connsiteY16" fmla="*/ 36095 h 164781"/>
                  <a:gd name="connsiteX17" fmla="*/ 88640 w 188903"/>
                  <a:gd name="connsiteY17" fmla="*/ 0 h 16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8903" h="164781">
                    <a:moveTo>
                      <a:pt x="88640" y="0"/>
                    </a:moveTo>
                    <a:lnTo>
                      <a:pt x="88640" y="0"/>
                    </a:lnTo>
                    <a:cubicBezTo>
                      <a:pt x="112703" y="24063"/>
                      <a:pt x="138941" y="46133"/>
                      <a:pt x="160829" y="72190"/>
                    </a:cubicBezTo>
                    <a:cubicBezTo>
                      <a:pt x="167377" y="79986"/>
                      <a:pt x="168648" y="90995"/>
                      <a:pt x="172861" y="100263"/>
                    </a:cubicBezTo>
                    <a:cubicBezTo>
                      <a:pt x="175335" y="105706"/>
                      <a:pt x="178662" y="110754"/>
                      <a:pt x="180882" y="116305"/>
                    </a:cubicBezTo>
                    <a:cubicBezTo>
                      <a:pt x="184022" y="124155"/>
                      <a:pt x="188903" y="140369"/>
                      <a:pt x="188903" y="140369"/>
                    </a:cubicBezTo>
                    <a:cubicBezTo>
                      <a:pt x="180882" y="148390"/>
                      <a:pt x="175932" y="162055"/>
                      <a:pt x="164840" y="164432"/>
                    </a:cubicBezTo>
                    <a:cubicBezTo>
                      <a:pt x="153671" y="166825"/>
                      <a:pt x="143490" y="156303"/>
                      <a:pt x="132755" y="152400"/>
                    </a:cubicBezTo>
                    <a:cubicBezTo>
                      <a:pt x="128782" y="150955"/>
                      <a:pt x="124734" y="149727"/>
                      <a:pt x="120724" y="148390"/>
                    </a:cubicBezTo>
                    <a:cubicBezTo>
                      <a:pt x="102008" y="151064"/>
                      <a:pt x="83194" y="153126"/>
                      <a:pt x="64576" y="156411"/>
                    </a:cubicBezTo>
                    <a:cubicBezTo>
                      <a:pt x="60413" y="157146"/>
                      <a:pt x="56772" y="160421"/>
                      <a:pt x="52545" y="160421"/>
                    </a:cubicBezTo>
                    <a:cubicBezTo>
                      <a:pt x="36447" y="160421"/>
                      <a:pt x="20461" y="157748"/>
                      <a:pt x="4419" y="156411"/>
                    </a:cubicBezTo>
                    <a:cubicBezTo>
                      <a:pt x="3082" y="148390"/>
                      <a:pt x="-1356" y="140285"/>
                      <a:pt x="408" y="132347"/>
                    </a:cubicBezTo>
                    <a:cubicBezTo>
                      <a:pt x="4684" y="113106"/>
                      <a:pt x="14033" y="85375"/>
                      <a:pt x="32492" y="72190"/>
                    </a:cubicBezTo>
                    <a:cubicBezTo>
                      <a:pt x="37357" y="68715"/>
                      <a:pt x="43669" y="67644"/>
                      <a:pt x="48534" y="64169"/>
                    </a:cubicBezTo>
                    <a:cubicBezTo>
                      <a:pt x="53149" y="60872"/>
                      <a:pt x="56297" y="55872"/>
                      <a:pt x="60566" y="52137"/>
                    </a:cubicBezTo>
                    <a:cubicBezTo>
                      <a:pt x="67008" y="46500"/>
                      <a:pt x="74566" y="42148"/>
                      <a:pt x="80619" y="36095"/>
                    </a:cubicBezTo>
                    <a:cubicBezTo>
                      <a:pt x="84027" y="32687"/>
                      <a:pt x="87303" y="6016"/>
                      <a:pt x="8864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フリーフォーム: 図形 95">
                <a:extLst>
                  <a:ext uri="{FF2B5EF4-FFF2-40B4-BE49-F238E27FC236}">
                    <a16:creationId xmlns:a16="http://schemas.microsoft.com/office/drawing/2014/main" id="{FF836FF2-DB32-49CE-A2FB-E9A9924478B5}"/>
                  </a:ext>
                </a:extLst>
              </p:cNvPr>
              <p:cNvSpPr/>
              <p:nvPr/>
            </p:nvSpPr>
            <p:spPr>
              <a:xfrm>
                <a:off x="3052333" y="3783201"/>
                <a:ext cx="80210" cy="100261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7" name="フリーフォーム: 図形 96">
                <a:extLst>
                  <a:ext uri="{FF2B5EF4-FFF2-40B4-BE49-F238E27FC236}">
                    <a16:creationId xmlns:a16="http://schemas.microsoft.com/office/drawing/2014/main" id="{65DEB31A-1381-4D3C-A2F4-B49B442CE0EA}"/>
                  </a:ext>
                </a:extLst>
              </p:cNvPr>
              <p:cNvSpPr/>
              <p:nvPr/>
            </p:nvSpPr>
            <p:spPr>
              <a:xfrm rot="4885002">
                <a:off x="2178635" y="4713133"/>
                <a:ext cx="80210" cy="100261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8" name="フリーフォーム: 図形 97">
                <a:extLst>
                  <a:ext uri="{FF2B5EF4-FFF2-40B4-BE49-F238E27FC236}">
                    <a16:creationId xmlns:a16="http://schemas.microsoft.com/office/drawing/2014/main" id="{0E63EC40-35AB-4FFF-9A7F-B0AF51CEEEE8}"/>
                  </a:ext>
                </a:extLst>
              </p:cNvPr>
              <p:cNvSpPr/>
              <p:nvPr/>
            </p:nvSpPr>
            <p:spPr>
              <a:xfrm rot="4885002">
                <a:off x="2663134" y="4122275"/>
                <a:ext cx="155556" cy="117773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9" name="フリーフォーム: 図形 98">
                <a:extLst>
                  <a:ext uri="{FF2B5EF4-FFF2-40B4-BE49-F238E27FC236}">
                    <a16:creationId xmlns:a16="http://schemas.microsoft.com/office/drawing/2014/main" id="{58AC1A7F-FF86-40D1-AD7A-A01A925634EC}"/>
                  </a:ext>
                </a:extLst>
              </p:cNvPr>
              <p:cNvSpPr/>
              <p:nvPr/>
            </p:nvSpPr>
            <p:spPr>
              <a:xfrm rot="9603353">
                <a:off x="2224370" y="5172940"/>
                <a:ext cx="72277" cy="45719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00" name="フリーフォーム: 図形 99">
                <a:extLst>
                  <a:ext uri="{FF2B5EF4-FFF2-40B4-BE49-F238E27FC236}">
                    <a16:creationId xmlns:a16="http://schemas.microsoft.com/office/drawing/2014/main" id="{61D2446E-1803-423B-8A37-D9FDF4C416D1}"/>
                  </a:ext>
                </a:extLst>
              </p:cNvPr>
              <p:cNvSpPr/>
              <p:nvPr/>
            </p:nvSpPr>
            <p:spPr>
              <a:xfrm rot="11188075">
                <a:off x="3138173" y="4339891"/>
                <a:ext cx="72277" cy="45719"/>
              </a:xfrm>
              <a:custGeom>
                <a:avLst/>
                <a:gdLst>
                  <a:gd name="connsiteX0" fmla="*/ 96252 w 148421"/>
                  <a:gd name="connsiteY0" fmla="*/ 20052 h 148389"/>
                  <a:gd name="connsiteX1" fmla="*/ 96252 w 148421"/>
                  <a:gd name="connsiteY1" fmla="*/ 20052 h 148389"/>
                  <a:gd name="connsiteX2" fmla="*/ 148389 w 148421"/>
                  <a:gd name="connsiteY2" fmla="*/ 88231 h 148389"/>
                  <a:gd name="connsiteX3" fmla="*/ 84221 w 148421"/>
                  <a:gd name="connsiteY3" fmla="*/ 144379 h 148389"/>
                  <a:gd name="connsiteX4" fmla="*/ 64168 w 148421"/>
                  <a:gd name="connsiteY4" fmla="*/ 148389 h 148389"/>
                  <a:gd name="connsiteX5" fmla="*/ 4010 w 148421"/>
                  <a:gd name="connsiteY5" fmla="*/ 132347 h 148389"/>
                  <a:gd name="connsiteX6" fmla="*/ 0 w 148421"/>
                  <a:gd name="connsiteY6" fmla="*/ 116305 h 148389"/>
                  <a:gd name="connsiteX7" fmla="*/ 12031 w 148421"/>
                  <a:gd name="connsiteY7" fmla="*/ 32084 h 148389"/>
                  <a:gd name="connsiteX8" fmla="*/ 24063 w 148421"/>
                  <a:gd name="connsiteY8" fmla="*/ 24063 h 148389"/>
                  <a:gd name="connsiteX9" fmla="*/ 56147 w 148421"/>
                  <a:gd name="connsiteY9" fmla="*/ 0 h 148389"/>
                  <a:gd name="connsiteX10" fmla="*/ 68179 w 148421"/>
                  <a:gd name="connsiteY10" fmla="*/ 4010 h 148389"/>
                  <a:gd name="connsiteX11" fmla="*/ 96252 w 148421"/>
                  <a:gd name="connsiteY11" fmla="*/ 20052 h 14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8421" h="148389">
                    <a:moveTo>
                      <a:pt x="96252" y="20052"/>
                    </a:moveTo>
                    <a:lnTo>
                      <a:pt x="96252" y="20052"/>
                    </a:lnTo>
                    <a:cubicBezTo>
                      <a:pt x="113631" y="42778"/>
                      <a:pt x="147436" y="59637"/>
                      <a:pt x="148389" y="88231"/>
                    </a:cubicBezTo>
                    <a:cubicBezTo>
                      <a:pt x="149713" y="127946"/>
                      <a:pt x="110812" y="138470"/>
                      <a:pt x="84221" y="144379"/>
                    </a:cubicBezTo>
                    <a:cubicBezTo>
                      <a:pt x="77567" y="145858"/>
                      <a:pt x="70852" y="147052"/>
                      <a:pt x="64168" y="148389"/>
                    </a:cubicBezTo>
                    <a:cubicBezTo>
                      <a:pt x="40294" y="146400"/>
                      <a:pt x="16888" y="154884"/>
                      <a:pt x="4010" y="132347"/>
                    </a:cubicBezTo>
                    <a:cubicBezTo>
                      <a:pt x="1275" y="127561"/>
                      <a:pt x="1337" y="121652"/>
                      <a:pt x="0" y="116305"/>
                    </a:cubicBezTo>
                    <a:cubicBezTo>
                      <a:pt x="4010" y="88231"/>
                      <a:pt x="4873" y="59524"/>
                      <a:pt x="12031" y="32084"/>
                    </a:cubicBezTo>
                    <a:cubicBezTo>
                      <a:pt x="13248" y="27420"/>
                      <a:pt x="20403" y="27200"/>
                      <a:pt x="24063" y="24063"/>
                    </a:cubicBezTo>
                    <a:cubicBezTo>
                      <a:pt x="52441" y="-261"/>
                      <a:pt x="26930" y="14608"/>
                      <a:pt x="56147" y="0"/>
                    </a:cubicBezTo>
                    <a:cubicBezTo>
                      <a:pt x="60158" y="1337"/>
                      <a:pt x="65190" y="1021"/>
                      <a:pt x="68179" y="4010"/>
                    </a:cubicBezTo>
                    <a:cubicBezTo>
                      <a:pt x="72407" y="8237"/>
                      <a:pt x="91573" y="17378"/>
                      <a:pt x="96252" y="2005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pic>
        <p:nvPicPr>
          <p:cNvPr id="62" name="Picture 2" descr="カラーで蘇るオードリー・ヘップバーン">
            <a:extLst>
              <a:ext uri="{FF2B5EF4-FFF2-40B4-BE49-F238E27FC236}">
                <a16:creationId xmlns:a16="http://schemas.microsoft.com/office/drawing/2014/main" id="{A44338CD-1356-4AA0-9E29-8A2BF78538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00" r="200"/>
          <a:stretch/>
        </p:blipFill>
        <p:spPr bwMode="auto">
          <a:xfrm>
            <a:off x="5091989" y="2437728"/>
            <a:ext cx="2432836" cy="2313347"/>
          </a:xfrm>
          <a:prstGeom prst="rect">
            <a:avLst/>
          </a:prstGeom>
          <a:noFill/>
          <a:effectLst>
            <a:glow rad="101600">
              <a:schemeClr val="accent1">
                <a:alpha val="40000"/>
              </a:schemeClr>
            </a:glow>
          </a:effectLst>
          <a:scene3d>
            <a:camera prst="orthographicFront">
              <a:rot lat="600000" lon="19200000" rev="2159445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カラーで蘇るオードリー・ヘップバーン">
            <a:extLst>
              <a:ext uri="{FF2B5EF4-FFF2-40B4-BE49-F238E27FC236}">
                <a16:creationId xmlns:a16="http://schemas.microsoft.com/office/drawing/2014/main" id="{53F3CA4C-C032-48A7-B5CC-8B6709FC2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800" r="200"/>
          <a:stretch/>
        </p:blipFill>
        <p:spPr bwMode="auto">
          <a:xfrm>
            <a:off x="6806456" y="2437728"/>
            <a:ext cx="2432836" cy="2313347"/>
          </a:xfrm>
          <a:prstGeom prst="rect">
            <a:avLst/>
          </a:prstGeom>
          <a:noFill/>
          <a:effectLst>
            <a:glow rad="101600">
              <a:schemeClr val="accent1">
                <a:alpha val="40000"/>
              </a:schemeClr>
            </a:glow>
          </a:effectLst>
          <a:scene3d>
            <a:camera prst="orthographicFront">
              <a:rot lat="600000" lon="19200000" rev="2159445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3" name="グループ化 1052">
            <a:extLst>
              <a:ext uri="{FF2B5EF4-FFF2-40B4-BE49-F238E27FC236}">
                <a16:creationId xmlns:a16="http://schemas.microsoft.com/office/drawing/2014/main" id="{2348CF9F-CDCA-4FDB-A671-DC6B641EACE6}"/>
              </a:ext>
            </a:extLst>
          </p:cNvPr>
          <p:cNvGrpSpPr/>
          <p:nvPr/>
        </p:nvGrpSpPr>
        <p:grpSpPr>
          <a:xfrm>
            <a:off x="8505778" y="2437728"/>
            <a:ext cx="2902112" cy="2313347"/>
            <a:chOff x="10033204" y="1851141"/>
            <a:chExt cx="2414198" cy="1924418"/>
          </a:xfrm>
        </p:grpSpPr>
        <p:pic>
          <p:nvPicPr>
            <p:cNvPr id="122" name="Picture 2" descr="カラーで蘇るオードリー・ヘップバーン">
              <a:extLst>
                <a:ext uri="{FF2B5EF4-FFF2-40B4-BE49-F238E27FC236}">
                  <a16:creationId xmlns:a16="http://schemas.microsoft.com/office/drawing/2014/main" id="{EE4338C6-26C7-4EAE-9280-E94F2CB8F1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0" r="200"/>
            <a:stretch/>
          </p:blipFill>
          <p:spPr bwMode="auto">
            <a:xfrm>
              <a:off x="10033204" y="1851141"/>
              <a:ext cx="2023819" cy="1924418"/>
            </a:xfrm>
            <a:prstGeom prst="rect">
              <a:avLst/>
            </a:prstGeom>
            <a:noFill/>
            <a:effectLst>
              <a:glow rad="101600">
                <a:schemeClr val="accent1">
                  <a:alpha val="40000"/>
                </a:schemeClr>
              </a:glow>
            </a:effectLst>
            <a:scene3d>
              <a:camera prst="orthographicFront">
                <a:rot lat="600000" lon="19200000" rev="2159445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3" name="Picture 2" descr="カラーで蘇るオードリー・ヘップバーン">
              <a:extLst>
                <a:ext uri="{FF2B5EF4-FFF2-40B4-BE49-F238E27FC236}">
                  <a16:creationId xmlns:a16="http://schemas.microsoft.com/office/drawing/2014/main" id="{68FECECA-017E-4D20-B9A6-CFE7369C4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0" r="200"/>
            <a:stretch/>
          </p:blipFill>
          <p:spPr bwMode="auto">
            <a:xfrm>
              <a:off x="10268281" y="1851141"/>
              <a:ext cx="2023819" cy="1924418"/>
            </a:xfrm>
            <a:prstGeom prst="rect">
              <a:avLst/>
            </a:prstGeom>
            <a:noFill/>
            <a:effectLst>
              <a:glow rad="101600">
                <a:schemeClr val="accent1">
                  <a:alpha val="40000"/>
                </a:schemeClr>
              </a:glow>
            </a:effectLst>
            <a:scene3d>
              <a:camera prst="orthographicFront">
                <a:rot lat="600000" lon="19200000" rev="2159445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2" descr="カラーで蘇るオードリー・ヘップバーン">
              <a:extLst>
                <a:ext uri="{FF2B5EF4-FFF2-40B4-BE49-F238E27FC236}">
                  <a16:creationId xmlns:a16="http://schemas.microsoft.com/office/drawing/2014/main" id="{C980362D-C8D1-41E9-B602-1FA63C7B1E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800" r="200"/>
            <a:stretch/>
          </p:blipFill>
          <p:spPr bwMode="auto">
            <a:xfrm>
              <a:off x="10423583" y="1851141"/>
              <a:ext cx="2023819" cy="1924418"/>
            </a:xfrm>
            <a:prstGeom prst="rect">
              <a:avLst/>
            </a:prstGeom>
            <a:noFill/>
            <a:effectLst>
              <a:glow rad="101600">
                <a:schemeClr val="accent1">
                  <a:alpha val="40000"/>
                </a:schemeClr>
              </a:glow>
            </a:effectLst>
            <a:scene3d>
              <a:camera prst="orthographicFront">
                <a:rot lat="600000" lon="19200000" rev="21594457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FCC8C4-674C-49BF-9BBE-AD6D72433275}"/>
              </a:ext>
            </a:extLst>
          </p:cNvPr>
          <p:cNvSpPr txBox="1"/>
          <p:nvPr/>
        </p:nvSpPr>
        <p:spPr>
          <a:xfrm>
            <a:off x="3897154" y="1154309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colorized_video.mp4</a:t>
            </a:r>
            <a:endParaRPr kumimoji="1" lang="ja-JP" altLang="en-US" sz="1000" dirty="0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3A20929E-B531-4F99-B1BB-12C12A6B9021}"/>
              </a:ext>
            </a:extLst>
          </p:cNvPr>
          <p:cNvSpPr txBox="1"/>
          <p:nvPr/>
        </p:nvSpPr>
        <p:spPr>
          <a:xfrm>
            <a:off x="2297345" y="1154309"/>
            <a:ext cx="15119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upscaled_video.mp4</a:t>
            </a:r>
            <a:endParaRPr kumimoji="1" lang="ja-JP" altLang="en-US" sz="1000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90EC98B-6A59-4106-8104-A28833466948}"/>
              </a:ext>
            </a:extLst>
          </p:cNvPr>
          <p:cNvSpPr txBox="1"/>
          <p:nvPr/>
        </p:nvSpPr>
        <p:spPr>
          <a:xfrm>
            <a:off x="5518439" y="1154309"/>
            <a:ext cx="15231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denoised_video.mp4</a:t>
            </a:r>
            <a:endParaRPr kumimoji="1" lang="ja-JP" altLang="en-US" sz="1000" dirty="0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3E3A41AF-1A42-4381-AC54-C225518B3340}"/>
              </a:ext>
            </a:extLst>
          </p:cNvPr>
          <p:cNvSpPr txBox="1"/>
          <p:nvPr/>
        </p:nvSpPr>
        <p:spPr>
          <a:xfrm>
            <a:off x="7103962" y="1154309"/>
            <a:ext cx="1752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facerestored_video.mp4</a:t>
            </a:r>
            <a:endParaRPr kumimoji="1" lang="ja-JP" altLang="en-US" sz="1000" dirty="0"/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CB117C71-7524-4595-A078-DFB1C6068706}"/>
              </a:ext>
            </a:extLst>
          </p:cNvPr>
          <p:cNvSpPr txBox="1"/>
          <p:nvPr/>
        </p:nvSpPr>
        <p:spPr>
          <a:xfrm>
            <a:off x="9110806" y="1154309"/>
            <a:ext cx="17988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/>
              <a:t>interporated_video.mp4</a:t>
            </a:r>
            <a:endParaRPr kumimoji="1" lang="ja-JP" altLang="en-US" sz="1000" dirty="0"/>
          </a:p>
        </p:txBody>
      </p:sp>
      <p:pic>
        <p:nvPicPr>
          <p:cNvPr id="80" name="Picture 4">
            <a:extLst>
              <a:ext uri="{FF2B5EF4-FFF2-40B4-BE49-F238E27FC236}">
                <a16:creationId xmlns:a16="http://schemas.microsoft.com/office/drawing/2014/main" id="{5EA8F7E0-12C2-4AC3-A2A3-0FD33FA1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811" y="1430020"/>
            <a:ext cx="438320" cy="43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921B6BA3-70BE-4086-ACCD-1FAEC06930AC}"/>
              </a:ext>
            </a:extLst>
          </p:cNvPr>
          <p:cNvSpPr txBox="1"/>
          <p:nvPr/>
        </p:nvSpPr>
        <p:spPr>
          <a:xfrm>
            <a:off x="10636614" y="1860333"/>
            <a:ext cx="14622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b="1" dirty="0"/>
              <a:t>Final_output.mp4</a:t>
            </a:r>
            <a:endParaRPr kumimoji="1" lang="ja-JP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68285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4E2EBB-9BA1-43AD-BA66-A05663365E90}"/>
              </a:ext>
            </a:extLst>
          </p:cNvPr>
          <p:cNvSpPr txBox="1"/>
          <p:nvPr/>
        </p:nvSpPr>
        <p:spPr>
          <a:xfrm>
            <a:off x="581891" y="136696"/>
            <a:ext cx="5024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Super Resolution</a:t>
            </a:r>
            <a:r>
              <a:rPr kumimoji="1" lang="ja-JP" altLang="en-US" sz="24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（高解像度化）</a:t>
            </a:r>
          </a:p>
        </p:txBody>
      </p:sp>
      <p:pic>
        <p:nvPicPr>
          <p:cNvPr id="1026" name="Picture 2" descr="Spider">
            <a:extLst>
              <a:ext uri="{FF2B5EF4-FFF2-40B4-BE49-F238E27FC236}">
                <a16:creationId xmlns:a16="http://schemas.microsoft.com/office/drawing/2014/main" id="{FF782649-F790-466F-AB74-D13B2B8ABE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040" y="2991180"/>
            <a:ext cx="5340445" cy="32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E6B46A5-8675-4E9C-B8CD-9B0D024408F9}"/>
              </a:ext>
            </a:extLst>
          </p:cNvPr>
          <p:cNvSpPr txBox="1"/>
          <p:nvPr/>
        </p:nvSpPr>
        <p:spPr>
          <a:xfrm>
            <a:off x="670560" y="828765"/>
            <a:ext cx="94858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古い動画は解像度が低いものが多い　　→　　解像度を上げる必要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en-US" altLang="ja-JP" sz="2400" dirty="0" err="1"/>
              <a:t>TecoGAN</a:t>
            </a:r>
            <a:r>
              <a:rPr lang="ja-JP" altLang="en-US" sz="2400" dirty="0"/>
              <a:t>は動画の前後のフレームを元に、超解像度（縦横</a:t>
            </a:r>
            <a:r>
              <a:rPr lang="en-US" altLang="ja-JP" sz="2400" dirty="0"/>
              <a:t>4</a:t>
            </a:r>
            <a:r>
              <a:rPr lang="ja-JP" altLang="en-US" sz="2400" dirty="0"/>
              <a:t>倍）を実現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今回の実装では全ての動画を一旦</a:t>
            </a:r>
            <a:r>
              <a:rPr lang="en-US" altLang="ja-JP" sz="2400" dirty="0"/>
              <a:t>1080p</a:t>
            </a:r>
            <a:r>
              <a:rPr lang="ja-JP" altLang="en-US" sz="2400" dirty="0"/>
              <a:t>に変換（メモリの制限）</a:t>
            </a:r>
            <a:endParaRPr lang="en-US" altLang="ja-JP" sz="2400" dirty="0"/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97A99F01-2D8B-407C-AA4D-584B536C9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52042"/>
              </p:ext>
            </p:extLst>
          </p:nvPr>
        </p:nvGraphicFramePr>
        <p:xfrm>
          <a:off x="670560" y="2957771"/>
          <a:ext cx="5425441" cy="325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0000">
                  <a:extLst>
                    <a:ext uri="{9D8B030D-6E8A-4147-A177-3AD203B41FA5}">
                      <a16:colId xmlns:a16="http://schemas.microsoft.com/office/drawing/2014/main" val="952189464"/>
                    </a:ext>
                  </a:extLst>
                </a:gridCol>
                <a:gridCol w="1388469">
                  <a:extLst>
                    <a:ext uri="{9D8B030D-6E8A-4147-A177-3AD203B41FA5}">
                      <a16:colId xmlns:a16="http://schemas.microsoft.com/office/drawing/2014/main" val="3573888084"/>
                    </a:ext>
                  </a:extLst>
                </a:gridCol>
                <a:gridCol w="1427888">
                  <a:extLst>
                    <a:ext uri="{9D8B030D-6E8A-4147-A177-3AD203B41FA5}">
                      <a16:colId xmlns:a16="http://schemas.microsoft.com/office/drawing/2014/main" val="3689776201"/>
                    </a:ext>
                  </a:extLst>
                </a:gridCol>
                <a:gridCol w="1339084">
                  <a:extLst>
                    <a:ext uri="{9D8B030D-6E8A-4147-A177-3AD203B41FA5}">
                      <a16:colId xmlns:a16="http://schemas.microsoft.com/office/drawing/2014/main" val="2416554623"/>
                    </a:ext>
                  </a:extLst>
                </a:gridCol>
              </a:tblGrid>
              <a:tr h="326103"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規格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メディア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解像度（縦）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発売年</a:t>
                      </a:r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2922624682"/>
                  </a:ext>
                </a:extLst>
              </a:tr>
              <a:tr h="746559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VHS</a:t>
                      </a:r>
                    </a:p>
                    <a:p>
                      <a:r>
                        <a:rPr kumimoji="1" lang="en-US" altLang="ja-JP" sz="1400" dirty="0"/>
                        <a:t>Betamax</a:t>
                      </a:r>
                    </a:p>
                    <a:p>
                      <a:r>
                        <a:rPr kumimoji="1" lang="en-US" altLang="ja-JP" sz="1400" dirty="0"/>
                        <a:t>8㎜</a:t>
                      </a:r>
                      <a:r>
                        <a:rPr kumimoji="1" lang="ja-JP" altLang="en-US" sz="1400" dirty="0"/>
                        <a:t>ビデオ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テープ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（アナログ）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250</a:t>
                      </a:r>
                      <a:r>
                        <a:rPr kumimoji="1" lang="ja-JP" altLang="en-US" sz="1400" dirty="0"/>
                        <a:t>本程度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Beta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1975</a:t>
                      </a:r>
                    </a:p>
                    <a:p>
                      <a:r>
                        <a:rPr kumimoji="1" lang="en-US" altLang="ja-JP" sz="1400" dirty="0"/>
                        <a:t>VHS 1976</a:t>
                      </a:r>
                    </a:p>
                    <a:p>
                      <a:r>
                        <a:rPr kumimoji="1" lang="en-US" altLang="ja-JP" sz="1400" dirty="0"/>
                        <a:t>8㎜</a:t>
                      </a:r>
                      <a:r>
                        <a:rPr kumimoji="1" lang="ja-JP" altLang="en-US" sz="1400" dirty="0"/>
                        <a:t> </a:t>
                      </a:r>
                      <a:r>
                        <a:rPr kumimoji="1" lang="en-US" altLang="ja-JP" sz="1400" dirty="0"/>
                        <a:t>1985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85905418"/>
                  </a:ext>
                </a:extLst>
              </a:tr>
              <a:tr h="574241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S-VHS</a:t>
                      </a:r>
                    </a:p>
                    <a:p>
                      <a:r>
                        <a:rPr kumimoji="1" lang="en-US" altLang="ja-JP" sz="1400" dirty="0" err="1"/>
                        <a:t>EDBeta</a:t>
                      </a:r>
                      <a:endParaRPr kumimoji="1" lang="en-US" altLang="ja-JP" sz="1400" dirty="0"/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テープ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（アナログ）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400</a:t>
                      </a:r>
                      <a:r>
                        <a:rPr kumimoji="1" lang="ja-JP" altLang="en-US" sz="1400" dirty="0"/>
                        <a:t>本程度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S-VHS 1987</a:t>
                      </a:r>
                    </a:p>
                    <a:p>
                      <a:r>
                        <a:rPr kumimoji="1" lang="en-US" altLang="ja-JP" sz="1400" dirty="0"/>
                        <a:t>EDBeta1987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3932055708"/>
                  </a:ext>
                </a:extLst>
              </a:tr>
              <a:tr h="537523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DV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テープ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（デジタル）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480</a:t>
                      </a:r>
                      <a:r>
                        <a:rPr kumimoji="1" lang="ja-JP" altLang="en-US" sz="1400" dirty="0"/>
                        <a:t>本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720x480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1995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896530895"/>
                  </a:ext>
                </a:extLst>
              </a:tr>
              <a:tr h="537523"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DVD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ja-JP" altLang="en-US" sz="1400" dirty="0"/>
                        <a:t>光学ディスク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480</a:t>
                      </a:r>
                      <a:r>
                        <a:rPr kumimoji="1" lang="ja-JP" altLang="en-US" sz="1400" dirty="0"/>
                        <a:t>本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720x480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1999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1159392961"/>
                  </a:ext>
                </a:extLst>
              </a:tr>
              <a:tr h="537523">
                <a:tc>
                  <a:txBody>
                    <a:bodyPr/>
                    <a:lstStyle/>
                    <a:p>
                      <a:r>
                        <a:rPr kumimoji="1" lang="en-US" altLang="ja-JP" sz="1400" dirty="0" err="1"/>
                        <a:t>BlueLay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400" dirty="0"/>
                        <a:t>光学ディスク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1080</a:t>
                      </a:r>
                      <a:r>
                        <a:rPr kumimoji="1" lang="ja-JP" altLang="en-US" sz="1400" dirty="0"/>
                        <a:t>本</a:t>
                      </a:r>
                      <a:endParaRPr kumimoji="1" lang="en-US" altLang="ja-JP" sz="1400" dirty="0"/>
                    </a:p>
                    <a:p>
                      <a:r>
                        <a:rPr kumimoji="1" lang="ja-JP" altLang="en-US" sz="1400" dirty="0"/>
                        <a:t>（</a:t>
                      </a:r>
                      <a:r>
                        <a:rPr kumimoji="1" lang="en-US" altLang="ja-JP" sz="1400" dirty="0"/>
                        <a:t>1920x1080</a:t>
                      </a:r>
                      <a:r>
                        <a:rPr kumimoji="1" lang="ja-JP" altLang="en-US" sz="1400" dirty="0"/>
                        <a:t>）</a:t>
                      </a:r>
                    </a:p>
                  </a:txBody>
                  <a:tcPr marL="102808" marR="102808" marT="51404" marB="51404"/>
                </a:tc>
                <a:tc>
                  <a:txBody>
                    <a:bodyPr/>
                    <a:lstStyle/>
                    <a:p>
                      <a:r>
                        <a:rPr kumimoji="1" lang="en-US" altLang="ja-JP" sz="1400" dirty="0"/>
                        <a:t>2003</a:t>
                      </a:r>
                      <a:endParaRPr kumimoji="1" lang="ja-JP" altLang="en-US" sz="1400" dirty="0"/>
                    </a:p>
                  </a:txBody>
                  <a:tcPr marL="102808" marR="102808" marT="51404" marB="51404"/>
                </a:tc>
                <a:extLst>
                  <a:ext uri="{0D108BD9-81ED-4DB2-BD59-A6C34878D82A}">
                    <a16:rowId xmlns:a16="http://schemas.microsoft.com/office/drawing/2014/main" val="2527679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258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46A382-1E95-47AB-8B65-23947BF22A26}"/>
              </a:ext>
            </a:extLst>
          </p:cNvPr>
          <p:cNvSpPr txBox="1"/>
          <p:nvPr/>
        </p:nvSpPr>
        <p:spPr>
          <a:xfrm>
            <a:off x="701964" y="91552"/>
            <a:ext cx="7733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Colorization</a:t>
            </a:r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（モノクロ画像のカラー化）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466C6E9-22A6-4C50-85D8-89B2C99882B3}"/>
              </a:ext>
            </a:extLst>
          </p:cNvPr>
          <p:cNvSpPr txBox="1"/>
          <p:nvPr/>
        </p:nvSpPr>
        <p:spPr>
          <a:xfrm>
            <a:off x="701963" y="1026736"/>
            <a:ext cx="11496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err="1"/>
              <a:t>DeOldify</a:t>
            </a:r>
            <a:r>
              <a:rPr lang="ja-JP" altLang="en-US" sz="2400" dirty="0"/>
              <a:t> 　</a:t>
            </a:r>
            <a:r>
              <a:rPr lang="en-US" altLang="ja-JP" sz="2400" dirty="0" err="1"/>
              <a:t>DeepLearning</a:t>
            </a:r>
            <a:r>
              <a:rPr lang="ja-JP" altLang="en-US" sz="2400" dirty="0"/>
              <a:t>によるモノクロ動画のカラー化</a:t>
            </a:r>
            <a:endParaRPr lang="en-US" altLang="ja-JP" sz="2400" dirty="0"/>
          </a:p>
          <a:p>
            <a:r>
              <a:rPr lang="ja-JP" altLang="en-US" sz="2400" dirty="0"/>
              <a:t>自動で彩色されるが、不自然な色に変換されることも多い（全体にセピア調になる）</a:t>
            </a:r>
            <a:endParaRPr lang="en-US" altLang="ja-JP" sz="2400" dirty="0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4AFD828F-A86E-4301-BAA1-D56DECDF2C78}"/>
              </a:ext>
            </a:extLst>
          </p:cNvPr>
          <p:cNvGrpSpPr/>
          <p:nvPr/>
        </p:nvGrpSpPr>
        <p:grpSpPr>
          <a:xfrm>
            <a:off x="0" y="2245360"/>
            <a:ext cx="12198717" cy="4612640"/>
            <a:chOff x="0" y="2245360"/>
            <a:chExt cx="12198717" cy="461264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C1502A6F-66B2-4481-86AF-4CE36B7E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45360"/>
              <a:ext cx="12198717" cy="4612640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DB86E92-B038-46B8-B034-AB87E6F23959}"/>
                </a:ext>
              </a:extLst>
            </p:cNvPr>
            <p:cNvSpPr txBox="1"/>
            <p:nvPr/>
          </p:nvSpPr>
          <p:spPr>
            <a:xfrm>
              <a:off x="9731375" y="6531429"/>
              <a:ext cx="2467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イングリッド バーグマン（カサブランカ）　</a:t>
              </a: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2EE882B-B8D3-4A41-AEB5-E00649C805DB}"/>
                </a:ext>
              </a:extLst>
            </p:cNvPr>
            <p:cNvSpPr txBox="1"/>
            <p:nvPr/>
          </p:nvSpPr>
          <p:spPr>
            <a:xfrm>
              <a:off x="282575" y="2389927"/>
              <a:ext cx="13965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修正前（オリジナル）　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D480306-F114-42A9-8A77-04B154C20292}"/>
                </a:ext>
              </a:extLst>
            </p:cNvPr>
            <p:cNvSpPr txBox="1"/>
            <p:nvPr/>
          </p:nvSpPr>
          <p:spPr>
            <a:xfrm>
              <a:off x="6387284" y="2389927"/>
              <a:ext cx="140775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000" b="1" dirty="0">
                  <a:solidFill>
                    <a:schemeClr val="bg1"/>
                  </a:solidFill>
                </a:rPr>
                <a:t>カラー化＋顔補正後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04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09860A-17C3-42D5-AADA-77D79E081CAE}"/>
              </a:ext>
            </a:extLst>
          </p:cNvPr>
          <p:cNvSpPr txBox="1"/>
          <p:nvPr/>
        </p:nvSpPr>
        <p:spPr>
          <a:xfrm>
            <a:off x="701964" y="101384"/>
            <a:ext cx="7002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Face Restoration</a:t>
            </a:r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（顔画像の</a:t>
            </a:r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生成</a:t>
            </a:r>
            <a:r>
              <a:rPr kumimoji="1"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B2B77AD-2603-492B-B520-7F61C1B6EA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26531" t="584" r="26113" b="-584"/>
          <a:stretch/>
        </p:blipFill>
        <p:spPr>
          <a:xfrm>
            <a:off x="893907" y="2960254"/>
            <a:ext cx="2733964" cy="324748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924A6C6-5395-4AC4-B54E-0343F0BD1538}"/>
              </a:ext>
            </a:extLst>
          </p:cNvPr>
          <p:cNvSpPr/>
          <p:nvPr/>
        </p:nvSpPr>
        <p:spPr>
          <a:xfrm>
            <a:off x="1494270" y="3800764"/>
            <a:ext cx="1477819" cy="1967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0141FF-6109-4C0E-983B-1A44792819CE}"/>
              </a:ext>
            </a:extLst>
          </p:cNvPr>
          <p:cNvSpPr txBox="1"/>
          <p:nvPr/>
        </p:nvSpPr>
        <p:spPr>
          <a:xfrm>
            <a:off x="1608306" y="6242885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+mn-ea"/>
              </a:rPr>
              <a:t>入力データ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A9AB99BE-97C8-480E-BC5E-62DBC9C0DF33}"/>
              </a:ext>
            </a:extLst>
          </p:cNvPr>
          <p:cNvGrpSpPr/>
          <p:nvPr/>
        </p:nvGrpSpPr>
        <p:grpSpPr>
          <a:xfrm>
            <a:off x="5513819" y="3800764"/>
            <a:ext cx="1477820" cy="1967345"/>
            <a:chOff x="5313794" y="3648364"/>
            <a:chExt cx="1477820" cy="1967345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ECC8DA2-BD20-4412-9452-CA9496F66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01" t="25882" r="37902" b="13538"/>
            <a:stretch/>
          </p:blipFill>
          <p:spPr>
            <a:xfrm>
              <a:off x="5313794" y="3648364"/>
              <a:ext cx="1477820" cy="1967345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DB97659C-5381-4923-8CAF-1C9FE919A4B5}"/>
                </a:ext>
              </a:extLst>
            </p:cNvPr>
            <p:cNvSpPr/>
            <p:nvPr/>
          </p:nvSpPr>
          <p:spPr>
            <a:xfrm>
              <a:off x="5313795" y="3648364"/>
              <a:ext cx="1477819" cy="19673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矢印: 右 8">
            <a:extLst>
              <a:ext uri="{FF2B5EF4-FFF2-40B4-BE49-F238E27FC236}">
                <a16:creationId xmlns:a16="http://schemas.microsoft.com/office/drawing/2014/main" id="{13820657-0DAB-4001-82D4-01C884695637}"/>
              </a:ext>
            </a:extLst>
          </p:cNvPr>
          <p:cNvSpPr/>
          <p:nvPr/>
        </p:nvSpPr>
        <p:spPr>
          <a:xfrm>
            <a:off x="2994746" y="4617748"/>
            <a:ext cx="2519072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4E150857-840D-444F-99A9-EDCB9DD06DBE}"/>
              </a:ext>
            </a:extLst>
          </p:cNvPr>
          <p:cNvSpPr/>
          <p:nvPr/>
        </p:nvSpPr>
        <p:spPr>
          <a:xfrm>
            <a:off x="3297019" y="4327235"/>
            <a:ext cx="1914525" cy="91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kumimoji="1" lang="en-US" altLang="ja-JP" sz="1200" b="1" dirty="0"/>
              <a:t>Bringing-Old-Photos back-to-Life</a:t>
            </a:r>
          </a:p>
          <a:p>
            <a:pPr algn="ctr"/>
            <a:r>
              <a:rPr lang="en-US" altLang="ja-JP" sz="1200" b="1" dirty="0"/>
              <a:t>o</a:t>
            </a:r>
            <a:r>
              <a:rPr kumimoji="1" lang="en-US" altLang="ja-JP" sz="1200" b="1" dirty="0"/>
              <a:t>r</a:t>
            </a:r>
          </a:p>
          <a:p>
            <a:pPr algn="ctr"/>
            <a:r>
              <a:rPr lang="en-US" altLang="ja-JP" sz="1200" b="1" dirty="0"/>
              <a:t>GFPGAN</a:t>
            </a:r>
            <a:endParaRPr kumimoji="1" lang="ja-JP" altLang="en-US" sz="1200" b="1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0CA9D52-5981-4C1F-9F3C-23F69BA80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26531" t="584" r="26113" b="-584"/>
          <a:stretch/>
        </p:blipFill>
        <p:spPr>
          <a:xfrm>
            <a:off x="8454436" y="2960254"/>
            <a:ext cx="2733964" cy="3247483"/>
          </a:xfrm>
          <a:prstGeom prst="rect">
            <a:avLst/>
          </a:prstGeom>
        </p:spPr>
      </p:pic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4A3BA2C-0F2F-4B70-B17D-355A6FD65274}"/>
              </a:ext>
            </a:extLst>
          </p:cNvPr>
          <p:cNvGrpSpPr/>
          <p:nvPr/>
        </p:nvGrpSpPr>
        <p:grpSpPr>
          <a:xfrm>
            <a:off x="9086560" y="3800764"/>
            <a:ext cx="1477820" cy="1967345"/>
            <a:chOff x="5313794" y="3648364"/>
            <a:chExt cx="1477820" cy="1967345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A761B89-F05D-48B5-847C-F219CC194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501" t="25882" r="37902" b="13538"/>
            <a:stretch/>
          </p:blipFill>
          <p:spPr>
            <a:xfrm>
              <a:off x="5313794" y="3648364"/>
              <a:ext cx="1477820" cy="1967345"/>
            </a:xfrm>
            <a:prstGeom prst="rect">
              <a:avLst/>
            </a:prstGeom>
          </p:spPr>
        </p:pic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6289DA5-663C-4EA1-8174-83D67E2CD8FB}"/>
                </a:ext>
              </a:extLst>
            </p:cNvPr>
            <p:cNvSpPr/>
            <p:nvPr/>
          </p:nvSpPr>
          <p:spPr>
            <a:xfrm>
              <a:off x="5313795" y="3648364"/>
              <a:ext cx="1477819" cy="19673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矢印: 右 14">
            <a:extLst>
              <a:ext uri="{FF2B5EF4-FFF2-40B4-BE49-F238E27FC236}">
                <a16:creationId xmlns:a16="http://schemas.microsoft.com/office/drawing/2014/main" id="{C35FB1A2-81E0-4BAD-AFE1-C998BF5AC43B}"/>
              </a:ext>
            </a:extLst>
          </p:cNvPr>
          <p:cNvSpPr/>
          <p:nvPr/>
        </p:nvSpPr>
        <p:spPr>
          <a:xfrm>
            <a:off x="6991639" y="4617748"/>
            <a:ext cx="2094920" cy="333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DC68FAF-C5E1-4DEB-BE94-6D3DEC16A69C}"/>
              </a:ext>
            </a:extLst>
          </p:cNvPr>
          <p:cNvSpPr txBox="1"/>
          <p:nvPr/>
        </p:nvSpPr>
        <p:spPr>
          <a:xfrm>
            <a:off x="3695976" y="5291053"/>
            <a:ext cx="1695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latin typeface="+mn-ea"/>
              </a:rPr>
              <a:t>顔を認識し、それを</a:t>
            </a:r>
            <a:r>
              <a:rPr lang="en-US" altLang="ja-JP" sz="1400" b="1" dirty="0">
                <a:latin typeface="+mn-ea"/>
              </a:rPr>
              <a:t>GAN</a:t>
            </a:r>
            <a:r>
              <a:rPr lang="ja-JP" altLang="en-US" sz="1400" b="1" dirty="0">
                <a:latin typeface="+mn-ea"/>
              </a:rPr>
              <a:t>への入力データとして、新たな顔画像を生成する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6AC9C27-CFF0-45A9-B37F-15D383A11C78}"/>
              </a:ext>
            </a:extLst>
          </p:cNvPr>
          <p:cNvSpPr txBox="1"/>
          <p:nvPr/>
        </p:nvSpPr>
        <p:spPr>
          <a:xfrm>
            <a:off x="6991639" y="4980025"/>
            <a:ext cx="1477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latin typeface="+mn-ea"/>
              </a:rPr>
              <a:t>生成された顔画像を元の背景に合成する</a:t>
            </a:r>
            <a:endParaRPr kumimoji="1" lang="ja-JP" altLang="en-US" sz="1400" b="1" dirty="0">
              <a:latin typeface="+mn-ea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434455C-46C5-49CA-BC41-7322B1CBD1B3}"/>
              </a:ext>
            </a:extLst>
          </p:cNvPr>
          <p:cNvSpPr txBox="1"/>
          <p:nvPr/>
        </p:nvSpPr>
        <p:spPr>
          <a:xfrm>
            <a:off x="5883878" y="583840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latin typeface="+mn-ea"/>
              </a:rPr>
              <a:t>Result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535472D-1828-4D33-8BF8-A51175856E3D}"/>
              </a:ext>
            </a:extLst>
          </p:cNvPr>
          <p:cNvSpPr txBox="1"/>
          <p:nvPr/>
        </p:nvSpPr>
        <p:spPr>
          <a:xfrm>
            <a:off x="9267420" y="62290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atin typeface="+mn-ea"/>
              </a:rPr>
              <a:t>合成結果</a:t>
            </a:r>
            <a:endParaRPr kumimoji="1" lang="en-US" altLang="ja-JP" b="1" dirty="0">
              <a:latin typeface="+mn-ea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C751D75-2D83-439F-9E54-1E0271541103}"/>
              </a:ext>
            </a:extLst>
          </p:cNvPr>
          <p:cNvSpPr txBox="1"/>
          <p:nvPr/>
        </p:nvSpPr>
        <p:spPr>
          <a:xfrm>
            <a:off x="822960" y="819307"/>
            <a:ext cx="103654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画像から顔の部分抜き出し、それを入力として新たな顔画像を生成。</a:t>
            </a:r>
            <a:endParaRPr kumimoji="1" lang="en-US" altLang="ja-JP" dirty="0"/>
          </a:p>
          <a:p>
            <a:r>
              <a:rPr lang="ja-JP" altLang="en-US" dirty="0"/>
              <a:t>生成した顔画像を元の画像と合成する。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今回の実装ではマイクロソフトが開発した</a:t>
            </a:r>
            <a:r>
              <a:rPr lang="en-US" altLang="ja-JP" dirty="0"/>
              <a:t>Bringing-old-photos-back-to-life</a:t>
            </a:r>
            <a:r>
              <a:rPr lang="ja-JP" altLang="en-US" dirty="0"/>
              <a:t>と中国のテンセントが開発した</a:t>
            </a:r>
            <a:r>
              <a:rPr lang="en-US" altLang="ja-JP" dirty="0"/>
              <a:t>GFPGAN</a:t>
            </a:r>
            <a:r>
              <a:rPr lang="ja-JP" altLang="en-US" dirty="0"/>
              <a:t>の二つを実装（パラメータ指定時に切り替え可能）。</a:t>
            </a:r>
            <a:endParaRPr lang="en-US" altLang="ja-JP" dirty="0"/>
          </a:p>
          <a:p>
            <a:r>
              <a:rPr lang="ja-JP" altLang="en-US" dirty="0"/>
              <a:t>生成された画像の品質はマイクロソフトの方が自然だが、</a:t>
            </a:r>
            <a:r>
              <a:rPr lang="en-US" altLang="ja-JP" dirty="0"/>
              <a:t> GFPGA</a:t>
            </a:r>
            <a:r>
              <a:rPr lang="ja-JP" altLang="en-US" dirty="0"/>
              <a:t>Ｎは顔の認識精度が高く、マイクロソフトでは顔として認識されなかった画像も、修正してくれる。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17163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E7F80EC-B45A-4276-BD37-F67E6833F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58" r="26560"/>
          <a:stretch/>
        </p:blipFill>
        <p:spPr>
          <a:xfrm>
            <a:off x="4793673" y="0"/>
            <a:ext cx="7398327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B0F5CE3-414D-4B3A-BD31-1CFB70895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31" t="584" r="26113" b="-584"/>
          <a:stretch/>
        </p:blipFill>
        <p:spPr>
          <a:xfrm>
            <a:off x="0" y="-1"/>
            <a:ext cx="5837382" cy="693381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46FFFAF-AA74-47FA-A00F-D3F5C6F02E7B}"/>
              </a:ext>
            </a:extLst>
          </p:cNvPr>
          <p:cNvSpPr txBox="1"/>
          <p:nvPr/>
        </p:nvSpPr>
        <p:spPr>
          <a:xfrm>
            <a:off x="1395560" y="5999214"/>
            <a:ext cx="23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オリジナル映像を</a:t>
            </a:r>
            <a:endParaRPr lang="en-US" altLang="ja-JP" b="1" dirty="0">
              <a:solidFill>
                <a:schemeClr val="bg1"/>
              </a:solidFill>
            </a:endParaRPr>
          </a:p>
          <a:p>
            <a:pPr algn="ctr"/>
            <a:r>
              <a:rPr lang="en-US" altLang="ja-JP" b="1" dirty="0" err="1">
                <a:solidFill>
                  <a:schemeClr val="bg1"/>
                </a:solidFill>
              </a:rPr>
              <a:t>Deoldify</a:t>
            </a:r>
            <a:r>
              <a:rPr lang="ja-JP" altLang="en-US" b="1" dirty="0">
                <a:solidFill>
                  <a:schemeClr val="bg1"/>
                </a:solidFill>
              </a:rPr>
              <a:t>で</a:t>
            </a:r>
            <a:r>
              <a:rPr kumimoji="1" lang="ja-JP" altLang="en-US" b="1" dirty="0">
                <a:solidFill>
                  <a:schemeClr val="bg1"/>
                </a:solidFill>
              </a:rPr>
              <a:t>カラー化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BE460EF-D3FD-444B-9B0D-2ED744EE88E2}"/>
              </a:ext>
            </a:extLst>
          </p:cNvPr>
          <p:cNvSpPr txBox="1"/>
          <p:nvPr/>
        </p:nvSpPr>
        <p:spPr>
          <a:xfrm>
            <a:off x="6471920" y="5970182"/>
            <a:ext cx="6008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chemeClr val="bg1"/>
                </a:solidFill>
              </a:rPr>
              <a:t>左の画像を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r>
              <a:rPr kumimoji="1" lang="en-US" altLang="ja-JP" b="1" dirty="0">
                <a:solidFill>
                  <a:schemeClr val="bg1"/>
                </a:solidFill>
              </a:rPr>
              <a:t>Bringing-Old-Photos-Back-to-Life</a:t>
            </a:r>
            <a:r>
              <a:rPr lang="ja-JP" altLang="en-US" b="1" dirty="0">
                <a:solidFill>
                  <a:schemeClr val="bg1"/>
                </a:solidFill>
              </a:rPr>
              <a:t>で修復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060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17040E-2901-4A35-9229-727C7E58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ja-JP" sz="3200" dirty="0"/>
              <a:t>GAN</a:t>
            </a:r>
            <a:r>
              <a:rPr kumimoji="1" lang="ja-JP" altLang="en-US" sz="3200" dirty="0"/>
              <a:t>による修正結果の違い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35DCB1-8BFA-428C-8A1A-2A472960DD30}"/>
              </a:ext>
            </a:extLst>
          </p:cNvPr>
          <p:cNvSpPr txBox="1"/>
          <p:nvPr/>
        </p:nvSpPr>
        <p:spPr>
          <a:xfrm>
            <a:off x="5209905" y="85564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bg1"/>
                </a:solidFill>
              </a:rPr>
              <a:t>Microsoft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16CDBFBC-DAC2-491F-9B54-F7CB34E33CA8}"/>
              </a:ext>
            </a:extLst>
          </p:cNvPr>
          <p:cNvGrpSpPr/>
          <p:nvPr/>
        </p:nvGrpSpPr>
        <p:grpSpPr>
          <a:xfrm>
            <a:off x="0" y="992460"/>
            <a:ext cx="12192000" cy="4596807"/>
            <a:chOff x="0" y="3416339"/>
            <a:chExt cx="9158542" cy="345308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0DE76569-F61E-4EB6-995B-80ED62631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4049" y="3429001"/>
              <a:ext cx="4574493" cy="3440426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2E5952C-82E8-4D62-AB02-56E73430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29000"/>
              <a:ext cx="4584049" cy="3440426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0E08B0B3-D7BA-489D-9C61-A9D0112B5C7E}"/>
                </a:ext>
              </a:extLst>
            </p:cNvPr>
            <p:cNvSpPr txBox="1"/>
            <p:nvPr/>
          </p:nvSpPr>
          <p:spPr>
            <a:xfrm>
              <a:off x="4679952" y="3416339"/>
              <a:ext cx="11464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Tencent</a:t>
              </a:r>
            </a:p>
            <a:p>
              <a:r>
                <a:rPr lang="en-US" altLang="ja-JP" dirty="0">
                  <a:solidFill>
                    <a:schemeClr val="bg1"/>
                  </a:solidFill>
                </a:rPr>
                <a:t>GFPGAN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DD71E19-5FBE-45FD-958D-1BFC8EDA6859}"/>
                </a:ext>
              </a:extLst>
            </p:cNvPr>
            <p:cNvSpPr txBox="1"/>
            <p:nvPr/>
          </p:nvSpPr>
          <p:spPr>
            <a:xfrm>
              <a:off x="105459" y="3416339"/>
              <a:ext cx="1233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>
                  <a:solidFill>
                    <a:schemeClr val="bg1"/>
                  </a:solidFill>
                </a:rPr>
                <a:t>Microsoft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B72F9CF-6A53-48DF-90A4-E63CABDD3B81}"/>
              </a:ext>
            </a:extLst>
          </p:cNvPr>
          <p:cNvSpPr txBox="1"/>
          <p:nvPr/>
        </p:nvSpPr>
        <p:spPr>
          <a:xfrm>
            <a:off x="298836" y="5606121"/>
            <a:ext cx="532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修正はナチュラル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修正</a:t>
            </a:r>
            <a:r>
              <a:rPr lang="ja-JP" altLang="en-US" sz="2400" dirty="0"/>
              <a:t>部分と非修正部分が判別できる</a:t>
            </a:r>
            <a:endParaRPr lang="en-US" altLang="ja-JP" sz="2400" dirty="0"/>
          </a:p>
          <a:p>
            <a:pPr algn="ctr"/>
            <a:r>
              <a:rPr kumimoji="1" lang="ja-JP" altLang="en-US" sz="2400" dirty="0"/>
              <a:t>顔認識精度は弱め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5DC1F54-5092-43E3-A2C0-F64E27F831CE}"/>
              </a:ext>
            </a:extLst>
          </p:cNvPr>
          <p:cNvSpPr txBox="1"/>
          <p:nvPr/>
        </p:nvSpPr>
        <p:spPr>
          <a:xfrm>
            <a:off x="7270145" y="5657671"/>
            <a:ext cx="3754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修正はきつめ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顔認識精度は高い</a:t>
            </a:r>
          </a:p>
        </p:txBody>
      </p:sp>
    </p:spTree>
    <p:extLst>
      <p:ext uri="{BB962C8B-B14F-4D97-AF65-F5344CB8AC3E}">
        <p14:creationId xmlns:p14="http://schemas.microsoft.com/office/powerpoint/2010/main" val="879606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4DBD8E-E6A0-49F7-B6B3-96AED5A58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" r="11548"/>
          <a:stretch/>
        </p:blipFill>
        <p:spPr>
          <a:xfrm>
            <a:off x="6424665" y="1180869"/>
            <a:ext cx="5327417" cy="4496262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506AAF12-A492-4AEB-93B0-7A9D540172BC}"/>
              </a:ext>
            </a:extLst>
          </p:cNvPr>
          <p:cNvGrpSpPr/>
          <p:nvPr/>
        </p:nvGrpSpPr>
        <p:grpSpPr>
          <a:xfrm>
            <a:off x="569571" y="1200641"/>
            <a:ext cx="6962969" cy="4476490"/>
            <a:chOff x="402162" y="1533236"/>
            <a:chExt cx="6962969" cy="447649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B3B64575-7E4E-47B2-A25D-C482B228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2162" y="1533236"/>
              <a:ext cx="5693838" cy="4476490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51709649-68C8-4A7F-A621-6DAF4F54A16A}"/>
                </a:ext>
              </a:extLst>
            </p:cNvPr>
            <p:cNvSpPr txBox="1"/>
            <p:nvPr/>
          </p:nvSpPr>
          <p:spPr>
            <a:xfrm>
              <a:off x="563418" y="164407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失敗例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C25357A-9308-434C-8A05-CE828C31293A}"/>
                </a:ext>
              </a:extLst>
            </p:cNvPr>
            <p:cNvSpPr txBox="1"/>
            <p:nvPr/>
          </p:nvSpPr>
          <p:spPr>
            <a:xfrm>
              <a:off x="6487968" y="164407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 dirty="0">
                  <a:solidFill>
                    <a:schemeClr val="bg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失敗例</a:t>
              </a:r>
            </a:p>
          </p:txBody>
        </p:sp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7B91AD6-3241-475C-BA2C-28EE10F6F7F6}"/>
              </a:ext>
            </a:extLst>
          </p:cNvPr>
          <p:cNvSpPr txBox="1"/>
          <p:nvPr/>
        </p:nvSpPr>
        <p:spPr>
          <a:xfrm>
            <a:off x="674255" y="10070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 b="1" dirty="0">
                <a:latin typeface="+mn-ea"/>
              </a:rPr>
              <a:t>失敗例</a:t>
            </a:r>
            <a:endParaRPr kumimoji="1" lang="ja-JP" altLang="en-US" sz="3200" b="1" dirty="0">
              <a:latin typeface="+mn-ea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27A0D0E-B49C-480D-8CC9-8BDD8DC57E19}"/>
              </a:ext>
            </a:extLst>
          </p:cNvPr>
          <p:cNvSpPr txBox="1"/>
          <p:nvPr/>
        </p:nvSpPr>
        <p:spPr>
          <a:xfrm>
            <a:off x="1868361" y="5657359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+mn-ea"/>
              </a:rPr>
              <a:t>顔の修復で一部が欠ける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396BA0B-0204-4D62-828F-50AB4116F611}"/>
              </a:ext>
            </a:extLst>
          </p:cNvPr>
          <p:cNvSpPr txBox="1"/>
          <p:nvPr/>
        </p:nvSpPr>
        <p:spPr>
          <a:xfrm>
            <a:off x="7730863" y="5751119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>
                <a:latin typeface="+mn-ea"/>
              </a:rPr>
              <a:t>絵のような画像が出力される</a:t>
            </a:r>
            <a:endParaRPr lang="en-US" altLang="ja-JP" b="1" dirty="0">
              <a:latin typeface="+mn-ea"/>
            </a:endParaRPr>
          </a:p>
          <a:p>
            <a:r>
              <a:rPr kumimoji="1" lang="ja-JP" altLang="en-US" b="1" dirty="0">
                <a:latin typeface="+mn-ea"/>
              </a:rPr>
              <a:t>左右の目の色が異なる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7C987F2-986B-4CDF-A36C-2E3CAFA86C09}"/>
              </a:ext>
            </a:extLst>
          </p:cNvPr>
          <p:cNvSpPr txBox="1"/>
          <p:nvPr/>
        </p:nvSpPr>
        <p:spPr>
          <a:xfrm>
            <a:off x="1868361" y="6007624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latin typeface="+mn-ea"/>
              </a:rPr>
              <a:t>髪、ひげが金髪・・・</a:t>
            </a:r>
          </a:p>
        </p:txBody>
      </p:sp>
    </p:spTree>
    <p:extLst>
      <p:ext uri="{BB962C8B-B14F-4D97-AF65-F5344CB8AC3E}">
        <p14:creationId xmlns:p14="http://schemas.microsoft.com/office/powerpoint/2010/main" val="76919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2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15F22-1612-4F68-BF27-81EB6B91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60" y="2521840"/>
            <a:ext cx="11097420" cy="2476880"/>
          </a:xfrm>
        </p:spPr>
        <p:txBody>
          <a:bodyPr>
            <a:normAutofit/>
          </a:bodyPr>
          <a:lstStyle/>
          <a:p>
            <a:pPr algn="ctr"/>
            <a:r>
              <a:rPr lang="en-US" altLang="ja-JP" sz="4400" b="1" dirty="0"/>
              <a:t>Deep</a:t>
            </a:r>
            <a:r>
              <a:rPr lang="ja-JP" altLang="en-US" sz="4400" b="1" dirty="0"/>
              <a:t> </a:t>
            </a:r>
            <a:r>
              <a:rPr lang="en-US" altLang="ja-JP" sz="4400" b="1" dirty="0" err="1"/>
              <a:t>Learnin</a:t>
            </a:r>
            <a:r>
              <a:rPr lang="ja-JP" altLang="en-US" sz="4400" b="1" dirty="0"/>
              <a:t>ｇを使って、</a:t>
            </a:r>
            <a:endParaRPr lang="en-US" altLang="ja-JP" sz="4400" b="1" dirty="0"/>
          </a:p>
          <a:p>
            <a:pPr algn="ctr"/>
            <a:r>
              <a:rPr lang="ja-JP" altLang="en-US" sz="4400" b="1" dirty="0"/>
              <a:t>古い映画やビデオを</a:t>
            </a:r>
            <a:endParaRPr lang="en-US" altLang="ja-JP" sz="4400" b="1" dirty="0"/>
          </a:p>
          <a:p>
            <a:pPr algn="ctr"/>
            <a:r>
              <a:rPr lang="ja-JP" altLang="en-US" sz="4400" b="1" dirty="0"/>
              <a:t>どこまで高画質化できるかに挑戦！</a:t>
            </a:r>
            <a:endParaRPr lang="en-US" altLang="ja-JP" sz="4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10B4DD-1DDB-4910-9958-DB3F6AA6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1079773"/>
            <a:ext cx="9359900" cy="360363"/>
          </a:xfrm>
        </p:spPr>
        <p:txBody>
          <a:bodyPr>
            <a:noAutofit/>
          </a:bodyPr>
          <a:lstStyle/>
          <a:p>
            <a:r>
              <a:rPr kumimoji="1" lang="ja-JP" altLang="en-US" sz="4400" dirty="0"/>
              <a:t>プロジェクトの目的①</a:t>
            </a:r>
          </a:p>
        </p:txBody>
      </p:sp>
    </p:spTree>
    <p:extLst>
      <p:ext uri="{BB962C8B-B14F-4D97-AF65-F5344CB8AC3E}">
        <p14:creationId xmlns:p14="http://schemas.microsoft.com/office/powerpoint/2010/main" val="42351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C54ED0B9-2024-41F2-9525-599925E00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60" y="2521840"/>
            <a:ext cx="11097420" cy="2476880"/>
          </a:xfrm>
        </p:spPr>
        <p:txBody>
          <a:bodyPr>
            <a:normAutofit/>
          </a:bodyPr>
          <a:lstStyle/>
          <a:p>
            <a:pPr algn="ctr"/>
            <a:r>
              <a:rPr lang="ja-JP" altLang="en-US" sz="4400" b="1" dirty="0"/>
              <a:t>説明に入る前に</a:t>
            </a:r>
            <a:endParaRPr lang="en-US" altLang="ja-JP" sz="4400" b="1" dirty="0"/>
          </a:p>
          <a:p>
            <a:pPr algn="ctr"/>
            <a:endParaRPr lang="en-US" altLang="ja-JP" sz="4400" b="1" dirty="0"/>
          </a:p>
          <a:p>
            <a:pPr algn="ctr"/>
            <a:r>
              <a:rPr lang="ja-JP" altLang="en-US" sz="4400" b="1" dirty="0"/>
              <a:t>まずはこの動画をご覧ください。</a:t>
            </a:r>
            <a:endParaRPr lang="en-US" altLang="ja-JP" sz="4400" b="1" dirty="0"/>
          </a:p>
        </p:txBody>
      </p:sp>
    </p:spTree>
    <p:extLst>
      <p:ext uri="{BB962C8B-B14F-4D97-AF65-F5344CB8AC3E}">
        <p14:creationId xmlns:p14="http://schemas.microsoft.com/office/powerpoint/2010/main" val="130863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062720-9604-465E-9704-1BA74CFE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ja-JP" altLang="en-US" sz="3200" dirty="0"/>
              <a:t>修復例</a:t>
            </a:r>
          </a:p>
        </p:txBody>
      </p:sp>
      <p:pic>
        <p:nvPicPr>
          <p:cNvPr id="3" name="YM">
            <a:hlinkClick r:id="" action="ppaction://media"/>
            <a:extLst>
              <a:ext uri="{FF2B5EF4-FFF2-40B4-BE49-F238E27FC236}">
                <a16:creationId xmlns:a16="http://schemas.microsoft.com/office/drawing/2014/main" id="{40A16DD3-78BA-406B-8FD5-44106A33D6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9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BC024-2FD7-47A5-9C18-957BD3FB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6EB565A-6147-4049-83D9-E22A421DC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745"/>
          <a:stretch/>
        </p:blipFill>
        <p:spPr>
          <a:xfrm>
            <a:off x="4166083" y="0"/>
            <a:ext cx="8017813" cy="6858000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F47CD51-C76F-4ABE-ABEE-528F0A30EE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36" r="11434"/>
          <a:stretch/>
        </p:blipFill>
        <p:spPr>
          <a:xfrm>
            <a:off x="8104" y="0"/>
            <a:ext cx="5933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13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9015F22-1612-4F68-BF27-81EB6B91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60" y="2574800"/>
            <a:ext cx="11097420" cy="2476880"/>
          </a:xfrm>
        </p:spPr>
        <p:txBody>
          <a:bodyPr>
            <a:normAutofit/>
          </a:bodyPr>
          <a:lstStyle/>
          <a:p>
            <a:pPr algn="ctr"/>
            <a:r>
              <a:rPr lang="ja-JP" altLang="en-US" sz="4400" b="1" dirty="0"/>
              <a:t>動画修復ツールを</a:t>
            </a:r>
            <a:endParaRPr lang="en-US" altLang="ja-JP" sz="4400" b="1" dirty="0"/>
          </a:p>
          <a:p>
            <a:pPr algn="ctr"/>
            <a:r>
              <a:rPr lang="en-US" altLang="ja-JP" sz="4400" b="1" dirty="0" err="1"/>
              <a:t>Github</a:t>
            </a:r>
            <a:r>
              <a:rPr lang="ja-JP" altLang="en-US" sz="4400" b="1" dirty="0"/>
              <a:t>で公開して</a:t>
            </a:r>
            <a:endParaRPr lang="en-US" altLang="ja-JP" sz="4400" b="1" dirty="0"/>
          </a:p>
          <a:p>
            <a:pPr algn="ctr"/>
            <a:r>
              <a:rPr lang="ja-JP" altLang="en-US" sz="4400" b="1" dirty="0"/>
              <a:t>みんなで使えるようにする！</a:t>
            </a:r>
            <a:endParaRPr lang="en-US" altLang="ja-JP" sz="4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F410B4DD-1DDB-4910-9958-DB3F6AA6C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1079773"/>
            <a:ext cx="9359900" cy="360363"/>
          </a:xfrm>
        </p:spPr>
        <p:txBody>
          <a:bodyPr>
            <a:noAutofit/>
          </a:bodyPr>
          <a:lstStyle/>
          <a:p>
            <a:r>
              <a:rPr kumimoji="1" lang="ja-JP" altLang="en-US" sz="4400" dirty="0"/>
              <a:t>プロジェクトの目的②</a:t>
            </a:r>
          </a:p>
        </p:txBody>
      </p:sp>
    </p:spTree>
    <p:extLst>
      <p:ext uri="{BB962C8B-B14F-4D97-AF65-F5344CB8AC3E}">
        <p14:creationId xmlns:p14="http://schemas.microsoft.com/office/powerpoint/2010/main" val="283195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F139F0-A904-40AE-A61C-B2849B7D4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00" y="148080"/>
            <a:ext cx="9360000" cy="360000"/>
          </a:xfrm>
        </p:spPr>
        <p:txBody>
          <a:bodyPr>
            <a:noAutofit/>
          </a:bodyPr>
          <a:lstStyle/>
          <a:p>
            <a:r>
              <a:rPr lang="ja-JP" altLang="en-US" sz="3200" dirty="0"/>
              <a:t>まずはこちらにアクセス</a:t>
            </a:r>
            <a:endParaRPr kumimoji="1" lang="ja-JP" altLang="en-US" sz="32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821288-F7B3-4EEB-8130-495112C6F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00" y="920594"/>
            <a:ext cx="10747376" cy="4878194"/>
          </a:xfrm>
        </p:spPr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44B8D5C-5489-4801-9042-59D817DFA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140"/>
          <a:stretch/>
        </p:blipFill>
        <p:spPr>
          <a:xfrm>
            <a:off x="1496431" y="741681"/>
            <a:ext cx="9199138" cy="587248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D3D323-1DB7-4FAC-AA04-3B6057C7AAB7}"/>
              </a:ext>
            </a:extLst>
          </p:cNvPr>
          <p:cNvSpPr/>
          <p:nvPr/>
        </p:nvSpPr>
        <p:spPr>
          <a:xfrm>
            <a:off x="1039086" y="3389647"/>
            <a:ext cx="10110651" cy="5765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https://nak650228.github.io/ITEC/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8807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AF4161-BA1F-4FAB-8840-78C54386C916}"/>
              </a:ext>
            </a:extLst>
          </p:cNvPr>
          <p:cNvSpPr txBox="1"/>
          <p:nvPr/>
        </p:nvSpPr>
        <p:spPr>
          <a:xfrm>
            <a:off x="665329" y="85849"/>
            <a:ext cx="606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検証素材</a:t>
            </a:r>
            <a:endParaRPr kumimoji="1" lang="ja-JP" altLang="en-US" sz="3200" b="1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026" name="Picture 2" descr="今なお色褪せぬ不朽の名作「ローマの休日」(1954)（C）エンタメウィーク（映画）">
            <a:extLst>
              <a:ext uri="{FF2B5EF4-FFF2-40B4-BE49-F238E27FC236}">
                <a16:creationId xmlns:a16="http://schemas.microsoft.com/office/drawing/2014/main" id="{AFED14F3-39FA-4D11-9C01-4EC429E5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34" y="1308678"/>
            <a:ext cx="3596120" cy="23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原節子のみずみずしい演技が光る小津安二郎『東京物語』（1953）：小津安二郎名画館｜シネマトゥデイ">
            <a:extLst>
              <a:ext uri="{FF2B5EF4-FFF2-40B4-BE49-F238E27FC236}">
                <a16:creationId xmlns:a16="http://schemas.microsoft.com/office/drawing/2014/main" id="{D55C0928-FF1E-4FD5-A490-0CCB01F0E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33" y="3939166"/>
            <a:ext cx="3578957" cy="260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283572-E33A-4B2E-8708-D5E90B271BEA}"/>
              </a:ext>
            </a:extLst>
          </p:cNvPr>
          <p:cNvSpPr txBox="1"/>
          <p:nvPr/>
        </p:nvSpPr>
        <p:spPr>
          <a:xfrm>
            <a:off x="665329" y="822809"/>
            <a:ext cx="7941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著作権が失効した以下の</a:t>
            </a: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２</a:t>
            </a:r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作品を使って検証を実施。いずれもモノクロ映画。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2457359-55FF-4F3C-90C1-BD0246ED21A4}"/>
              </a:ext>
            </a:extLst>
          </p:cNvPr>
          <p:cNvSpPr txBox="1"/>
          <p:nvPr/>
        </p:nvSpPr>
        <p:spPr>
          <a:xfrm>
            <a:off x="4599551" y="1308678"/>
            <a:ext cx="4267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ローマの休日　（</a:t>
            </a:r>
            <a:r>
              <a:rPr kumimoji="1" lang="en-US" altLang="ja-JP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Roman Holiday</a:t>
            </a:r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26513AE-8D6A-41A7-B473-E2725002FD5F}"/>
              </a:ext>
            </a:extLst>
          </p:cNvPr>
          <p:cNvSpPr txBox="1"/>
          <p:nvPr/>
        </p:nvSpPr>
        <p:spPr>
          <a:xfrm>
            <a:off x="4599551" y="393916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東京物語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551E5A-2576-4D53-9BB4-901051F42C54}"/>
              </a:ext>
            </a:extLst>
          </p:cNvPr>
          <p:cNvSpPr txBox="1"/>
          <p:nvPr/>
        </p:nvSpPr>
        <p:spPr>
          <a:xfrm>
            <a:off x="4784436" y="1831291"/>
            <a:ext cx="59554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1953</a:t>
            </a:r>
            <a:r>
              <a:rPr lang="ja-JP" altLang="en-US" dirty="0"/>
              <a:t>年制作 アメリカ映画（</a:t>
            </a:r>
            <a:r>
              <a:rPr lang="en-US" altLang="ja-JP" dirty="0"/>
              <a:t>118</a:t>
            </a:r>
            <a:r>
              <a:rPr lang="ja-JP" altLang="en-US" dirty="0"/>
              <a:t>分）</a:t>
            </a:r>
            <a:endParaRPr lang="en-US" altLang="ja-JP" dirty="0"/>
          </a:p>
          <a:p>
            <a:r>
              <a:rPr kumimoji="1" lang="ja-JP" altLang="en-US" dirty="0"/>
              <a:t>ジャンル：　ロマンス </a:t>
            </a:r>
            <a:r>
              <a:rPr kumimoji="1" lang="en-US" altLang="ja-JP" dirty="0"/>
              <a:t>/</a:t>
            </a:r>
            <a:r>
              <a:rPr kumimoji="1" lang="ja-JP" altLang="en-US" dirty="0"/>
              <a:t> ロマンチック</a:t>
            </a:r>
            <a:r>
              <a:rPr lang="ja-JP" altLang="en-US" dirty="0"/>
              <a:t>・</a:t>
            </a:r>
            <a:r>
              <a:rPr kumimoji="1" lang="ja-JP" altLang="en-US" dirty="0"/>
              <a:t>コメディー</a:t>
            </a:r>
            <a:endParaRPr kumimoji="1" lang="en-US" altLang="ja-JP" dirty="0"/>
          </a:p>
          <a:p>
            <a:r>
              <a:rPr kumimoji="1" lang="ja-JP" altLang="en-US" dirty="0"/>
              <a:t>監督：　ウィリアム・ワイラー</a:t>
            </a:r>
            <a:endParaRPr kumimoji="1" lang="en-US" altLang="ja-JP" dirty="0"/>
          </a:p>
          <a:p>
            <a:r>
              <a:rPr lang="ja-JP" altLang="en-US" dirty="0"/>
              <a:t>出演：</a:t>
            </a:r>
            <a:r>
              <a:rPr lang="en-US" altLang="ja-JP" dirty="0"/>
              <a:t>	</a:t>
            </a:r>
            <a:r>
              <a:rPr lang="ja-JP" altLang="en-US" dirty="0"/>
              <a:t>グレゴリー・ペック、オードリー・ヘプバーン</a:t>
            </a:r>
            <a:endParaRPr lang="en-US" altLang="ja-JP" dirty="0"/>
          </a:p>
          <a:p>
            <a:r>
              <a:rPr lang="ja-JP" altLang="en-US" dirty="0"/>
              <a:t>　　　　エディーアルバート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視聴媒体：　</a:t>
            </a:r>
            <a:r>
              <a:rPr lang="en-US" altLang="ja-JP" dirty="0"/>
              <a:t>Amazon</a:t>
            </a:r>
            <a:r>
              <a:rPr lang="ja-JP" altLang="en-US" dirty="0"/>
              <a:t> </a:t>
            </a:r>
            <a:r>
              <a:rPr lang="en-US" altLang="ja-JP" dirty="0"/>
              <a:t>Prime,</a:t>
            </a:r>
            <a:r>
              <a:rPr lang="ja-JP" altLang="en-US" dirty="0"/>
              <a:t> </a:t>
            </a:r>
            <a:r>
              <a:rPr lang="en-US" altLang="ja-JP" dirty="0" err="1"/>
              <a:t>hulu</a:t>
            </a:r>
            <a:r>
              <a:rPr lang="ja-JP" altLang="en-US" dirty="0"/>
              <a:t>，</a:t>
            </a:r>
            <a:r>
              <a:rPr lang="en-US" altLang="ja-JP" dirty="0"/>
              <a:t>U-NEXT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32CF6E2-F5BF-43C3-96C5-E77403ED0C6E}"/>
              </a:ext>
            </a:extLst>
          </p:cNvPr>
          <p:cNvSpPr txBox="1"/>
          <p:nvPr/>
        </p:nvSpPr>
        <p:spPr>
          <a:xfrm>
            <a:off x="4784436" y="4500670"/>
            <a:ext cx="61863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1953</a:t>
            </a:r>
            <a:r>
              <a:rPr lang="ja-JP" altLang="en-US" dirty="0"/>
              <a:t>年制作 日本映画　（</a:t>
            </a:r>
            <a:r>
              <a:rPr lang="en-US" altLang="ja-JP" dirty="0"/>
              <a:t>136</a:t>
            </a:r>
            <a:r>
              <a:rPr lang="ja-JP" altLang="en-US" dirty="0"/>
              <a:t>分）</a:t>
            </a:r>
            <a:endParaRPr lang="en-US" altLang="ja-JP" dirty="0"/>
          </a:p>
          <a:p>
            <a:r>
              <a:rPr lang="ja-JP" altLang="en-US" dirty="0"/>
              <a:t>ジャンル：　ドラマ</a:t>
            </a:r>
            <a:endParaRPr lang="en-US" altLang="ja-JP" dirty="0"/>
          </a:p>
          <a:p>
            <a:r>
              <a:rPr kumimoji="1" lang="ja-JP" altLang="en-US" dirty="0"/>
              <a:t>監督：　小津安二郎</a:t>
            </a:r>
            <a:endParaRPr kumimoji="1" lang="en-US" altLang="ja-JP" dirty="0"/>
          </a:p>
          <a:p>
            <a:r>
              <a:rPr lang="ja-JP" altLang="en-US" dirty="0"/>
              <a:t>出演：</a:t>
            </a:r>
            <a:r>
              <a:rPr lang="en-US" altLang="ja-JP" dirty="0"/>
              <a:t>	</a:t>
            </a:r>
            <a:r>
              <a:rPr lang="ja-JP" altLang="en-US" dirty="0"/>
              <a:t>笠智衆、原節子、東山千恵子、杉村春子、山村聡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視聴媒体：　</a:t>
            </a:r>
            <a:r>
              <a:rPr lang="en-US" altLang="ja-JP" dirty="0"/>
              <a:t>Amazon</a:t>
            </a:r>
            <a:r>
              <a:rPr lang="ja-JP" altLang="en-US" dirty="0"/>
              <a:t> </a:t>
            </a:r>
            <a:r>
              <a:rPr lang="en-US" altLang="ja-JP" dirty="0"/>
              <a:t>Prime,</a:t>
            </a:r>
            <a:r>
              <a:rPr lang="ja-JP" altLang="en-US" dirty="0"/>
              <a:t> </a:t>
            </a:r>
            <a:r>
              <a:rPr lang="en-US" altLang="ja-JP" dirty="0" err="1"/>
              <a:t>hulu</a:t>
            </a:r>
            <a:r>
              <a:rPr lang="ja-JP" altLang="en-US" dirty="0"/>
              <a:t>，</a:t>
            </a:r>
            <a:r>
              <a:rPr lang="en-US" altLang="ja-JP" dirty="0"/>
              <a:t>NETFLIX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B63C51-C61B-4295-BAD2-52506289987B}"/>
              </a:ext>
            </a:extLst>
          </p:cNvPr>
          <p:cNvSpPr txBox="1"/>
          <p:nvPr/>
        </p:nvSpPr>
        <p:spPr>
          <a:xfrm>
            <a:off x="3927566" y="59131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53B8AF-D7FD-4332-A0EA-C6317F58A040}"/>
              </a:ext>
            </a:extLst>
          </p:cNvPr>
          <p:cNvSpPr txBox="1"/>
          <p:nvPr/>
        </p:nvSpPr>
        <p:spPr>
          <a:xfrm>
            <a:off x="6810102" y="6354836"/>
            <a:ext cx="489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おまけ　カサブランカ（</a:t>
            </a:r>
            <a:r>
              <a:rPr kumimoji="1" lang="en-US" altLang="ja-JP" dirty="0"/>
              <a:t>1946</a:t>
            </a:r>
            <a:r>
              <a:rPr lang="ja-JP" altLang="en-US" dirty="0"/>
              <a:t>年 アメリカ映画）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5375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0172FA6F-78E5-4B7A-A51F-D4A2082A86D9}"/>
              </a:ext>
            </a:extLst>
          </p:cNvPr>
          <p:cNvSpPr txBox="1">
            <a:spLocks/>
          </p:cNvSpPr>
          <p:nvPr/>
        </p:nvSpPr>
        <p:spPr>
          <a:xfrm>
            <a:off x="688669" y="1133040"/>
            <a:ext cx="11027139" cy="5396366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b="1" dirty="0"/>
              <a:t>Google </a:t>
            </a:r>
            <a:r>
              <a:rPr lang="en-US" altLang="ja-JP" sz="2400" b="1" dirty="0" err="1"/>
              <a:t>Colaboratory</a:t>
            </a:r>
            <a:r>
              <a:rPr lang="ja-JP" altLang="en-US" sz="2400" b="1" dirty="0"/>
              <a:t>を使って</a:t>
            </a:r>
            <a:r>
              <a:rPr lang="en-US" altLang="ja-JP" sz="2400" b="1" dirty="0"/>
              <a:t>Python3</a:t>
            </a:r>
            <a:r>
              <a:rPr lang="ja-JP" altLang="en-US" sz="2400" b="1" dirty="0"/>
              <a:t>で構築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en-US" altLang="ja-JP" sz="2400" dirty="0"/>
              <a:t>Google </a:t>
            </a:r>
            <a:r>
              <a:rPr lang="en-US" altLang="ja-JP" sz="2400" dirty="0" err="1"/>
              <a:t>Colaboratory</a:t>
            </a:r>
            <a:r>
              <a:rPr lang="ja-JP" altLang="en-US" sz="2400" dirty="0"/>
              <a:t>はブラウザを使った</a:t>
            </a:r>
            <a:r>
              <a:rPr lang="en-US" altLang="ja-JP" sz="2400" dirty="0"/>
              <a:t>Python</a:t>
            </a:r>
            <a:r>
              <a:rPr lang="ja-JP" altLang="en-US" sz="2400" dirty="0"/>
              <a:t>の開発・実行環境</a:t>
            </a:r>
            <a:endParaRPr lang="en-US" altLang="ja-JP" sz="2400" dirty="0"/>
          </a:p>
          <a:p>
            <a:r>
              <a:rPr lang="ja-JP" altLang="en-US" sz="2400" dirty="0"/>
              <a:t>　　　</a:t>
            </a:r>
            <a:r>
              <a:rPr lang="en-US" altLang="ja-JP" sz="2400" dirty="0"/>
              <a:t>―</a:t>
            </a:r>
            <a:r>
              <a:rPr lang="ja-JP" altLang="en-US" sz="2400" dirty="0"/>
              <a:t> 環境構築不要</a:t>
            </a:r>
            <a:endParaRPr lang="en-US" altLang="ja-JP" sz="2400" dirty="0"/>
          </a:p>
          <a:p>
            <a:r>
              <a:rPr lang="ja-JP" altLang="en-US" sz="2400" dirty="0"/>
              <a:t>　　　ー インタフェースは</a:t>
            </a:r>
            <a:r>
              <a:rPr lang="en-US" altLang="ja-JP" sz="2400" dirty="0" err="1"/>
              <a:t>Jupyter</a:t>
            </a:r>
            <a:r>
              <a:rPr lang="ja-JP" altLang="en-US" sz="2400" dirty="0"/>
              <a:t> </a:t>
            </a:r>
            <a:r>
              <a:rPr lang="en-US" altLang="ja-JP" sz="2400" dirty="0"/>
              <a:t>Notebook</a:t>
            </a:r>
          </a:p>
          <a:p>
            <a:r>
              <a:rPr lang="ja-JP" altLang="en-US" sz="2400" dirty="0"/>
              <a:t>　　　ー </a:t>
            </a:r>
            <a:r>
              <a:rPr lang="en-US" altLang="ja-JP" sz="2400" dirty="0"/>
              <a:t>Google</a:t>
            </a:r>
            <a:r>
              <a:rPr lang="ja-JP" altLang="en-US" sz="2400" dirty="0"/>
              <a:t>のアカウントがあれば無料</a:t>
            </a:r>
            <a:endParaRPr lang="en-US" altLang="ja-JP" sz="2400" dirty="0"/>
          </a:p>
          <a:p>
            <a:r>
              <a:rPr lang="ja-JP" altLang="en-US" sz="2400" dirty="0"/>
              <a:t>　　　ー 機械学習に必須の</a:t>
            </a:r>
            <a:r>
              <a:rPr lang="en-US" altLang="ja-JP" sz="2400" dirty="0"/>
              <a:t>GPU</a:t>
            </a:r>
            <a:r>
              <a:rPr lang="ja-JP" altLang="en-US" sz="2400" dirty="0"/>
              <a:t>も無料</a:t>
            </a:r>
            <a:endParaRPr lang="en-US" altLang="ja-JP" sz="2400" dirty="0"/>
          </a:p>
          <a:p>
            <a:r>
              <a:rPr lang="ja-JP" altLang="en-US" sz="2400" dirty="0"/>
              <a:t>　　　ー </a:t>
            </a:r>
            <a:r>
              <a:rPr lang="en-US" altLang="ja-JP" sz="2400" dirty="0" err="1"/>
              <a:t>Github</a:t>
            </a:r>
            <a:r>
              <a:rPr lang="ja-JP" altLang="en-US" sz="2400" dirty="0"/>
              <a:t>を使って誰とでも共有が可能</a:t>
            </a:r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入力ソース：　</a:t>
            </a:r>
            <a:r>
              <a:rPr lang="en-US" altLang="ja-JP" sz="2400" dirty="0" err="1"/>
              <a:t>Youtube</a:t>
            </a:r>
            <a:r>
              <a:rPr lang="ja-JP" altLang="en-US" sz="2400" dirty="0"/>
              <a:t>、</a:t>
            </a:r>
            <a:r>
              <a:rPr lang="en-US" altLang="ja-JP" sz="2400" dirty="0"/>
              <a:t>PC</a:t>
            </a:r>
            <a:r>
              <a:rPr lang="ja-JP" altLang="en-US" sz="2400" dirty="0"/>
              <a:t>等のローカルファイル</a:t>
            </a:r>
            <a:endParaRPr lang="en-US" altLang="ja-JP" sz="2400" dirty="0"/>
          </a:p>
          <a:p>
            <a:r>
              <a:rPr lang="ja-JP" altLang="en-US" sz="2400" dirty="0"/>
              <a:t>出力先：　　　 </a:t>
            </a:r>
            <a:r>
              <a:rPr lang="en-US" altLang="ja-JP" sz="2400" dirty="0"/>
              <a:t>Google Drive</a:t>
            </a: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3DBE786C-69EF-471D-AE3A-F0B9274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163" y="246017"/>
            <a:ext cx="9359900" cy="360363"/>
          </a:xfrm>
        </p:spPr>
        <p:txBody>
          <a:bodyPr>
            <a:noAutofit/>
          </a:bodyPr>
          <a:lstStyle/>
          <a:p>
            <a:r>
              <a:rPr kumimoji="1" lang="ja-JP" altLang="en-US" sz="3200" dirty="0"/>
              <a:t>開発・実行環境</a:t>
            </a:r>
          </a:p>
        </p:txBody>
      </p:sp>
    </p:spTree>
    <p:extLst>
      <p:ext uri="{BB962C8B-B14F-4D97-AF65-F5344CB8AC3E}">
        <p14:creationId xmlns:p14="http://schemas.microsoft.com/office/powerpoint/2010/main" val="193487799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A">
  <a:themeElements>
    <a:clrScheme name="SCSK_Main_Sub6">
      <a:dk1>
        <a:srgbClr val="000000"/>
      </a:dk1>
      <a:lt1>
        <a:srgbClr val="FFFFFF"/>
      </a:lt1>
      <a:dk2>
        <a:srgbClr val="1A2792"/>
      </a:dk2>
      <a:lt2>
        <a:srgbClr val="9FA0A0"/>
      </a:lt2>
      <a:accent1>
        <a:srgbClr val="00A6CB"/>
      </a:accent1>
      <a:accent2>
        <a:srgbClr val="DB368D"/>
      </a:accent2>
      <a:accent3>
        <a:srgbClr val="F08300"/>
      </a:accent3>
      <a:accent4>
        <a:srgbClr val="7CBD27"/>
      </a:accent4>
      <a:accent5>
        <a:srgbClr val="2980C4"/>
      </a:accent5>
      <a:accent6>
        <a:srgbClr val="915DA3"/>
      </a:accent6>
      <a:hlink>
        <a:srgbClr val="0563C1"/>
      </a:hlink>
      <a:folHlink>
        <a:srgbClr val="954F72"/>
      </a:folHlink>
    </a:clrScheme>
    <a:fontScheme name="ユーザー定義 21">
      <a:majorFont>
        <a:latin typeface="Verdana"/>
        <a:ea typeface="BIZ UDPゴシック"/>
        <a:cs typeface=""/>
      </a:majorFont>
      <a:minorFont>
        <a:latin typeface="Verdana"/>
        <a:ea typeface="BIZ UDP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6" id="{FEA682E8-310A-F247-A0FF-6C05B98ED030}" vid="{71170D23-DD1C-8C42-A687-B86C3E1193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Verdana_BizUDPG</Template>
  <TotalTime>2364</TotalTime>
  <Words>886</Words>
  <Application>Microsoft Office PowerPoint</Application>
  <PresentationFormat>ワイド画面</PresentationFormat>
  <Paragraphs>192</Paragraphs>
  <Slides>19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BIZ UDPゴシック</vt:lpstr>
      <vt:lpstr>游ゴシック</vt:lpstr>
      <vt:lpstr>Arial</vt:lpstr>
      <vt:lpstr>Verdana</vt:lpstr>
      <vt:lpstr>DesignA</vt:lpstr>
      <vt:lpstr>Deep Learning を使った動画の修復 </vt:lpstr>
      <vt:lpstr>プロジェクトの目的①</vt:lpstr>
      <vt:lpstr>PowerPoint プレゼンテーション</vt:lpstr>
      <vt:lpstr>修復例</vt:lpstr>
      <vt:lpstr>PowerPoint プレゼンテーション</vt:lpstr>
      <vt:lpstr>プロジェクトの目的②</vt:lpstr>
      <vt:lpstr>まずはこちらにアクセス</vt:lpstr>
      <vt:lpstr>PowerPoint プレゼンテーション</vt:lpstr>
      <vt:lpstr>開発・実行環境</vt:lpstr>
      <vt:lpstr>Google Colaboratory</vt:lpstr>
      <vt:lpstr>機能の説明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GANによる修正結果の違い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>Atsuo Nakata</dc:creator>
  <cp:keywords/>
  <dc:description/>
  <cp:lastModifiedBy>中田 温朗</cp:lastModifiedBy>
  <cp:revision>58</cp:revision>
  <dcterms:created xsi:type="dcterms:W3CDTF">2021-07-26T07:48:18Z</dcterms:created>
  <dcterms:modified xsi:type="dcterms:W3CDTF">2022-01-20T10:05:01Z</dcterms:modified>
  <cp:category/>
</cp:coreProperties>
</file>